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74308"/>
  </p:normalViewPr>
  <p:slideViewPr>
    <p:cSldViewPr snapToGrid="0" snapToObjects="1" showGuides="1">
      <p:cViewPr varScale="1">
        <p:scale>
          <a:sx n="57" d="100"/>
          <a:sy n="57" d="100"/>
        </p:scale>
        <p:origin x="2416" y="184"/>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Tree>
    <p:extLst>
      <p:ext uri="{BB962C8B-B14F-4D97-AF65-F5344CB8AC3E}">
        <p14:creationId xmlns:p14="http://schemas.microsoft.com/office/powerpoint/2010/main" val="27609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다음</a:t>
            </a:r>
            <a:r>
              <a:rPr kumimoji="1" lang="ko-KR" altLang="en-US" dirty="0"/>
              <a:t> 그래프는 시도별 노인인구</a:t>
            </a:r>
            <a:r>
              <a:rPr kumimoji="1" lang="en-US" altLang="ko-KR" dirty="0"/>
              <a:t>(</a:t>
            </a:r>
            <a:r>
              <a:rPr kumimoji="1" lang="ko-KR" altLang="en-US" dirty="0" err="1"/>
              <a:t>연한분홍</a:t>
            </a:r>
            <a:r>
              <a:rPr kumimoji="1" lang="en-US" altLang="ko-KR" dirty="0"/>
              <a:t>)</a:t>
            </a:r>
            <a:r>
              <a:rPr kumimoji="1" lang="ko-KR" altLang="en-US" dirty="0"/>
              <a:t>과 </a:t>
            </a:r>
            <a:r>
              <a:rPr kumimoji="1" lang="en-US" altLang="ko-KR" dirty="0"/>
              <a:t>10</a:t>
            </a:r>
            <a:r>
              <a:rPr kumimoji="1" lang="ko-KR" altLang="en-US" dirty="0"/>
              <a:t>만명당 노인교통사고사망자 수</a:t>
            </a:r>
            <a:r>
              <a:rPr kumimoji="1" lang="en-US" altLang="ko-KR" dirty="0"/>
              <a:t>(</a:t>
            </a:r>
            <a:r>
              <a:rPr kumimoji="1" lang="ko-KR" altLang="en-US" dirty="0" err="1"/>
              <a:t>진한분홍</a:t>
            </a:r>
            <a:r>
              <a:rPr kumimoji="1" lang="en-US" altLang="ko-KR" dirty="0"/>
              <a:t>)</a:t>
            </a:r>
            <a:r>
              <a:rPr kumimoji="1" lang="ko-KR" altLang="en-US" dirty="0" err="1"/>
              <a:t>를</a:t>
            </a:r>
            <a:r>
              <a:rPr kumimoji="1" lang="ko-KR" altLang="en-US" dirty="0"/>
              <a:t> </a:t>
            </a:r>
            <a:r>
              <a:rPr kumimoji="1" lang="ko-KR" altLang="en-US" dirty="0" err="1"/>
              <a:t>나타내보았습니다</a:t>
            </a:r>
            <a:r>
              <a:rPr kumimoji="1" lang="en-US" altLang="ko-KR" dirty="0"/>
              <a:t>.</a:t>
            </a:r>
          </a:p>
          <a:p>
            <a:endParaRPr kumimoji="1" lang="en-US" altLang="ko-Kore-KR" dirty="0"/>
          </a:p>
          <a:p>
            <a:r>
              <a:rPr kumimoji="1" lang="ko-KR" altLang="en-US" dirty="0"/>
              <a:t>시도별로 그래프를 그려보고 이를 토대로 </a:t>
            </a:r>
            <a:r>
              <a:rPr kumimoji="1" lang="en-US" altLang="ko-KR" dirty="0"/>
              <a:t>10</a:t>
            </a:r>
            <a:r>
              <a:rPr kumimoji="1" lang="ko-KR" altLang="en-US" dirty="0"/>
              <a:t>만명당 노인 사망자수 </a:t>
            </a:r>
            <a:r>
              <a:rPr kumimoji="1" lang="en-US" altLang="ko-KR" dirty="0"/>
              <a:t>Top3</a:t>
            </a:r>
            <a:r>
              <a:rPr kumimoji="1" lang="ko-KR" altLang="en-US" dirty="0"/>
              <a:t>지역만을 추출해서 다시 그래프를 </a:t>
            </a:r>
            <a:r>
              <a:rPr kumimoji="1" lang="ko-KR" altLang="en-US" dirty="0" err="1"/>
              <a:t>그린결과가</a:t>
            </a:r>
            <a:r>
              <a:rPr kumimoji="1" lang="ko-KR" altLang="en-US" dirty="0"/>
              <a:t> 오른쪽에 보이는 그래프입니다</a:t>
            </a:r>
            <a:r>
              <a:rPr kumimoji="1" lang="en-US" altLang="ko-KR" dirty="0"/>
              <a:t>.</a:t>
            </a:r>
          </a:p>
          <a:p>
            <a:endParaRPr kumimoji="1" lang="en-US" altLang="ko-KR" dirty="0"/>
          </a:p>
          <a:p>
            <a:r>
              <a:rPr kumimoji="1" lang="ko-KR" altLang="en-US" dirty="0"/>
              <a:t>오른쪽 그래프에서 보면 제주도는 노인인구가 적음에도 </a:t>
            </a:r>
            <a:r>
              <a:rPr kumimoji="1" lang="en-US" altLang="ko-KR" dirty="0"/>
              <a:t>10</a:t>
            </a:r>
            <a:r>
              <a:rPr kumimoji="1" lang="ko-KR" altLang="en-US" dirty="0"/>
              <a:t>만명당 사망자수는 가장 높은 것을 알 수 있습니다</a:t>
            </a:r>
            <a:r>
              <a:rPr kumimoji="1" lang="en-US" altLang="ko-KR" dirty="0"/>
              <a:t>.</a:t>
            </a:r>
          </a:p>
          <a:p>
            <a:endParaRPr kumimoji="1" lang="en-US" altLang="ko-Kore-KR" dirty="0"/>
          </a:p>
          <a:p>
            <a:r>
              <a:rPr kumimoji="1" lang="ko-KR" altLang="en-US" dirty="0"/>
              <a:t>기사 인용</a:t>
            </a:r>
            <a:r>
              <a:rPr kumimoji="1" lang="en-US" altLang="ko-KR" dirty="0"/>
              <a:t>??</a:t>
            </a:r>
            <a:r>
              <a:rPr kumimoji="1" lang="ko-KR" altLang="en-US" dirty="0"/>
              <a:t>해서 이유 발표</a:t>
            </a:r>
            <a:r>
              <a:rPr kumimoji="1" lang="en-US" altLang="ko-KR" dirty="0"/>
              <a:t>??</a:t>
            </a:r>
            <a:endParaRPr kumimoji="1" lang="en-US" altLang="ko-Kore-KR" dirty="0"/>
          </a:p>
          <a:p>
            <a:endParaRPr kumimoji="1" lang="ko-Kore-KR" altLang="en-US" dirty="0"/>
          </a:p>
        </p:txBody>
      </p:sp>
    </p:spTree>
    <p:extLst>
      <p:ext uri="{BB962C8B-B14F-4D97-AF65-F5344CB8AC3E}">
        <p14:creationId xmlns:p14="http://schemas.microsoft.com/office/powerpoint/2010/main" val="378903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여긴</a:t>
            </a:r>
            <a:r>
              <a:rPr kumimoji="1" lang="ko-KR" altLang="en-US" dirty="0"/>
              <a:t> 정말 </a:t>
            </a:r>
            <a:r>
              <a:rPr kumimoji="1" lang="ko-KR" altLang="en-US" dirty="0" err="1"/>
              <a:t>무슨말을</a:t>
            </a:r>
            <a:r>
              <a:rPr kumimoji="1" lang="ko-KR" altLang="en-US" dirty="0"/>
              <a:t> 해야할지 </a:t>
            </a:r>
            <a:r>
              <a:rPr kumimoji="1" lang="ko-KR" altLang="en-US" dirty="0" err="1"/>
              <a:t>모르겠당</a:t>
            </a:r>
            <a:r>
              <a:rPr kumimoji="1" lang="en-US" altLang="ko-KR" dirty="0"/>
              <a:t>..</a:t>
            </a:r>
            <a:endParaRPr kumimoji="1" lang="ko-Kore-KR" altLang="en-US" dirty="0"/>
          </a:p>
        </p:txBody>
      </p:sp>
    </p:spTree>
    <p:extLst>
      <p:ext uri="{BB962C8B-B14F-4D97-AF65-F5344CB8AC3E}">
        <p14:creationId xmlns:p14="http://schemas.microsoft.com/office/powerpoint/2010/main" val="2653602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다음</a:t>
            </a:r>
            <a:r>
              <a:rPr kumimoji="1" lang="ko-KR" altLang="en-US" dirty="0"/>
              <a:t> 보이는 그래프는 </a:t>
            </a:r>
            <a:r>
              <a:rPr kumimoji="1" lang="ko-KR" altLang="en-US" dirty="0" err="1"/>
              <a:t>차대사람</a:t>
            </a:r>
            <a:r>
              <a:rPr kumimoji="1" lang="ko-KR" altLang="en-US" dirty="0"/>
              <a:t> 교통사고로 인한 노인 교통사고 </a:t>
            </a:r>
            <a:r>
              <a:rPr kumimoji="1" lang="ko-KR" altLang="en-US" dirty="0" err="1"/>
              <a:t>다발지역과</a:t>
            </a:r>
            <a:r>
              <a:rPr kumimoji="1" lang="ko-KR" altLang="en-US" dirty="0"/>
              <a:t> 응급실 간의 거리를 박스플롯으로 표현해 보았습니다</a:t>
            </a:r>
            <a:r>
              <a:rPr kumimoji="1" lang="en-US" altLang="ko-KR" dirty="0"/>
              <a:t>.</a:t>
            </a:r>
          </a:p>
          <a:p>
            <a:endParaRPr kumimoji="1" lang="en-US" altLang="ko-Kore-KR" dirty="0"/>
          </a:p>
          <a:p>
            <a:r>
              <a:rPr kumimoji="1" lang="ko-Kore-KR" altLang="en-US" dirty="0"/>
              <a:t>지역의</a:t>
            </a:r>
            <a:r>
              <a:rPr kumimoji="1" lang="ko-KR" altLang="en-US" dirty="0"/>
              <a:t> 특성상 제주도는 평균거리를 기준으로 </a:t>
            </a:r>
            <a:r>
              <a:rPr kumimoji="1" lang="ko-KR" altLang="en-US" dirty="0" err="1"/>
              <a:t>몰려있는걸</a:t>
            </a:r>
            <a:r>
              <a:rPr kumimoji="1" lang="ko-KR" altLang="en-US" dirty="0"/>
              <a:t> 볼 수 있으며</a:t>
            </a:r>
            <a:r>
              <a:rPr kumimoji="1" lang="en-US" altLang="ko-KR" dirty="0"/>
              <a:t>,</a:t>
            </a:r>
            <a:r>
              <a:rPr kumimoji="1" lang="ko-KR" altLang="en-US" dirty="0"/>
              <a:t> 전라남도와 충청남도는 </a:t>
            </a:r>
            <a:r>
              <a:rPr kumimoji="1" lang="ko-KR" altLang="en-US" dirty="0" err="1"/>
              <a:t>평균거리와</a:t>
            </a:r>
            <a:r>
              <a:rPr kumimoji="1" lang="ko-KR" altLang="en-US" dirty="0"/>
              <a:t> 동떨어진 것을 확인했습니다</a:t>
            </a:r>
            <a:r>
              <a:rPr kumimoji="1" lang="en-US" altLang="ko-KR" dirty="0"/>
              <a:t>.</a:t>
            </a:r>
          </a:p>
          <a:p>
            <a:endParaRPr kumimoji="1" lang="en-US" altLang="ko-KR" dirty="0"/>
          </a:p>
          <a:p>
            <a:r>
              <a:rPr kumimoji="1" lang="ko-KR" altLang="en-US" dirty="0"/>
              <a:t>제주도는 섬이라는 특성때문에 올바른 값을 구하지 </a:t>
            </a:r>
            <a:r>
              <a:rPr kumimoji="1" lang="ko-KR" altLang="en-US" dirty="0" err="1"/>
              <a:t>못할거라는</a:t>
            </a:r>
            <a:r>
              <a:rPr kumimoji="1" lang="ko-KR" altLang="en-US" dirty="0"/>
              <a:t> 판단 하에 제주도를 제외하고 전라남도와 충청남도의 합을 구해보았습니다</a:t>
            </a:r>
            <a:r>
              <a:rPr kumimoji="1" lang="en-US" altLang="ko-KR" dirty="0"/>
              <a:t>.</a:t>
            </a:r>
          </a:p>
          <a:p>
            <a:endParaRPr kumimoji="1" lang="en-US" altLang="ko-Kore-KR" dirty="0"/>
          </a:p>
          <a:p>
            <a:r>
              <a:rPr kumimoji="1" lang="ko-KR" altLang="en-US" dirty="0"/>
              <a:t>전라남도는 평균과 많이 동떨어진 곳이 많이 보이는 것을 확인할 수 있습니다</a:t>
            </a:r>
            <a:r>
              <a:rPr kumimoji="1" lang="en-US" altLang="ko-KR" dirty="0"/>
              <a:t>.</a:t>
            </a:r>
            <a:r>
              <a:rPr kumimoji="1" lang="ko-KR" altLang="en-US" dirty="0"/>
              <a:t> 전라남도의 지역특성상 섬이 많다는 이유 때문이라는 사실을 추측 할 수 있습니다</a:t>
            </a:r>
            <a:r>
              <a:rPr kumimoji="1" lang="en-US" altLang="ko-KR" dirty="0"/>
              <a:t>.</a:t>
            </a:r>
            <a:r>
              <a:rPr kumimoji="1" lang="ko-KR" altLang="en-US" dirty="0"/>
              <a:t> 뒤에서 지도 위에 좌표를 찍어서 보여드리겠습니다</a:t>
            </a:r>
            <a:r>
              <a:rPr kumimoji="1" lang="en-US" altLang="ko-KR" dirty="0"/>
              <a:t>.</a:t>
            </a:r>
            <a:endParaRPr kumimoji="1" lang="en-US" altLang="ko-Kore-KR" dirty="0"/>
          </a:p>
        </p:txBody>
      </p:sp>
    </p:spTree>
    <p:extLst>
      <p:ext uri="{BB962C8B-B14F-4D97-AF65-F5344CB8AC3E}">
        <p14:creationId xmlns:p14="http://schemas.microsoft.com/office/powerpoint/2010/main" val="4279234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p:spTree>
      <p:nvGrpSpPr>
        <p:cNvPr id="1" name=""/>
        <p:cNvGrpSpPr/>
        <p:nvPr/>
      </p:nvGrpSpPr>
      <p:grpSpPr>
        <a:xfrm>
          <a:off x="0" y="0"/>
          <a:ext cx="0" cy="0"/>
          <a:chOff x="0" y="0"/>
          <a:chExt cx="0" cy="0"/>
        </a:xfrm>
      </p:grpSpPr>
      <p:sp>
        <p:nvSpPr>
          <p:cNvPr id="11" name="저자 및 날짜"/>
          <p:cNvSpPr txBox="1">
            <a:spLocks noGrp="1"/>
          </p:cNvSpPr>
          <p:nvPr>
            <p:ph type="body" sz="quarter" idx="21" hasCustomPrompt="1"/>
          </p:nvPr>
        </p:nvSpPr>
        <p:spPr>
          <a:xfrm>
            <a:off x="698500" y="8657488"/>
            <a:ext cx="11607801" cy="461060"/>
          </a:xfrm>
          <a:prstGeom prst="rect">
            <a:avLst/>
          </a:prstGeom>
        </p:spPr>
        <p:txBody>
          <a:bodyPr anchor="b"/>
          <a:lstStyle>
            <a:lvl1pPr marL="0" indent="0" defTabSz="510709">
              <a:lnSpc>
                <a:spcPct val="100000"/>
              </a:lnSpc>
              <a:spcBef>
                <a:spcPts val="0"/>
              </a:spcBef>
              <a:buSzTx/>
              <a:buNone/>
              <a:defRPr sz="2088" b="1"/>
            </a:lvl1pPr>
          </a:lstStyle>
          <a:p>
            <a:r>
              <a:t>저자 및 날짜</a:t>
            </a:r>
          </a:p>
        </p:txBody>
      </p:sp>
      <p:sp>
        <p:nvSpPr>
          <p:cNvPr id="12" name="프레젠테이션 제목"/>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프레젠테이션 제목</a:t>
            </a:r>
          </a:p>
        </p:txBody>
      </p:sp>
      <p:sp>
        <p:nvSpPr>
          <p:cNvPr id="13" name="본문 첫 번째 줄…"/>
          <p:cNvSpPr txBox="1">
            <a:spLocks noGrp="1"/>
          </p:cNvSpPr>
          <p:nvPr>
            <p:ph type="body" sz="quarter" idx="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14" name="슬라이드 번호"/>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98" name="본문 첫 번째 줄…"/>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9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06" name="사실 정보"/>
          <p:cNvSpPr txBox="1">
            <a:spLocks noGrp="1"/>
          </p:cNvSpPr>
          <p:nvPr>
            <p:ph type="body" sz="quarter" idx="21" hasCustomPrompt="1"/>
          </p:nvPr>
        </p:nvSpPr>
        <p:spPr>
          <a:xfrm>
            <a:off x="698500" y="6209979"/>
            <a:ext cx="11607800" cy="671803"/>
          </a:xfrm>
          <a:prstGeom prst="rect">
            <a:avLst/>
          </a:prstGeom>
        </p:spPr>
        <p:txBody>
          <a:bodyPr/>
          <a:lstStyle>
            <a:lvl1pPr marL="0" indent="0" algn="ctr" defTabSz="1612554">
              <a:lnSpc>
                <a:spcPct val="100000"/>
              </a:lnSpc>
              <a:spcBef>
                <a:spcPts val="0"/>
              </a:spcBef>
              <a:buSzTx/>
              <a:buNone/>
              <a:defRPr sz="3534" b="1"/>
            </a:lvl1pPr>
          </a:lstStyle>
          <a:p>
            <a:r>
              <a:t>사실 정보</a:t>
            </a:r>
          </a:p>
        </p:txBody>
      </p:sp>
      <p:sp>
        <p:nvSpPr>
          <p:cNvPr id="107" name="본문 첫 번째 줄…"/>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5" name="본문 첫 번째 줄…"/>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16" name="속성"/>
          <p:cNvSpPr txBox="1">
            <a:spLocks noGrp="1"/>
          </p:cNvSpPr>
          <p:nvPr>
            <p:ph type="body" sz="quarter" idx="21" hasCustomPrompt="1"/>
          </p:nvPr>
        </p:nvSpPr>
        <p:spPr>
          <a:xfrm>
            <a:off x="1219200" y="6426200"/>
            <a:ext cx="11049000" cy="461059"/>
          </a:xfrm>
          <a:prstGeom prst="rect">
            <a:avLst/>
          </a:prstGeom>
        </p:spPr>
        <p:txBody>
          <a:bodyPr/>
          <a:lstStyle>
            <a:lvl1pPr marL="0" indent="0" defTabSz="581151">
              <a:lnSpc>
                <a:spcPct val="100000"/>
              </a:lnSpc>
              <a:spcBef>
                <a:spcPts val="0"/>
              </a:spcBef>
              <a:buSzTx/>
              <a:buNone/>
              <a:defRPr sz="2376" b="1"/>
            </a:lvl1pPr>
          </a:lstStyle>
          <a:p>
            <a:r>
              <a:t>속성</a:t>
            </a:r>
          </a:p>
        </p:txBody>
      </p:sp>
      <p:sp>
        <p:nvSpPr>
          <p:cNvPr id="11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4" name="이미지"/>
          <p:cNvSpPr>
            <a:spLocks noGrp="1"/>
          </p:cNvSpPr>
          <p:nvPr>
            <p:ph type="pic" idx="21"/>
          </p:nvPr>
        </p:nvSpPr>
        <p:spPr>
          <a:xfrm>
            <a:off x="-2082800" y="687558"/>
            <a:ext cx="11165190" cy="8373892"/>
          </a:xfrm>
          <a:prstGeom prst="rect">
            <a:avLst/>
          </a:prstGeom>
        </p:spPr>
        <p:txBody>
          <a:bodyPr lIns="91439" tIns="45719" rIns="91439" bIns="45719">
            <a:noAutofit/>
          </a:bodyPr>
          <a:lstStyle/>
          <a:p>
            <a:endParaRPr/>
          </a:p>
        </p:txBody>
      </p:sp>
      <p:sp>
        <p:nvSpPr>
          <p:cNvPr id="125" name="이미지"/>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이미지"/>
          <p:cNvSpPr>
            <a:spLocks noGrp="1"/>
          </p:cNvSpPr>
          <p:nvPr>
            <p:ph type="pic" idx="23"/>
          </p:nvPr>
        </p:nvSpPr>
        <p:spPr>
          <a:xfrm>
            <a:off x="4984750" y="2749550"/>
            <a:ext cx="7937500" cy="9238276"/>
          </a:xfrm>
          <a:prstGeom prst="rect">
            <a:avLst/>
          </a:prstGeom>
        </p:spPr>
        <p:txBody>
          <a:bodyPr lIns="91439" tIns="45719" rIns="91439" bIns="45719">
            <a:noAutofit/>
          </a:bodyPr>
          <a:lstStyle/>
          <a:p>
            <a:endParaRPr/>
          </a:p>
        </p:txBody>
      </p:sp>
      <p:sp>
        <p:nvSpPr>
          <p:cNvPr id="1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4" name="886640052_3195x2556.jpeg"/>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슬라이드 번호"/>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제목">
    <p:spTree>
      <p:nvGrpSpPr>
        <p:cNvPr id="1" name=""/>
        <p:cNvGrpSpPr/>
        <p:nvPr/>
      </p:nvGrpSpPr>
      <p:grpSpPr>
        <a:xfrm>
          <a:off x="0" y="0"/>
          <a:ext cx="0" cy="0"/>
          <a:chOff x="0" y="0"/>
          <a:chExt cx="0" cy="0"/>
        </a:xfrm>
      </p:grpSpPr>
      <p:sp>
        <p:nvSpPr>
          <p:cNvPr id="149" name="프레젠테이션 제목"/>
          <p:cNvSpPr txBox="1">
            <a:spLocks noGrp="1"/>
          </p:cNvSpPr>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sz="8200" b="0" spc="-82">
                <a:latin typeface="Canela Bold"/>
                <a:ea typeface="Canela Bold"/>
                <a:cs typeface="Canela Bold"/>
                <a:sym typeface="Canela Bold"/>
              </a:defRPr>
            </a:lvl1pPr>
          </a:lstStyle>
          <a:p>
            <a:r>
              <a:t>프레젠테이션 제목</a:t>
            </a:r>
          </a:p>
        </p:txBody>
      </p:sp>
      <p:sp>
        <p:nvSpPr>
          <p:cNvPr id="150" name="본문 첫 번째 줄…"/>
          <p:cNvSpPr txBox="1">
            <a:spLocks noGrp="1"/>
          </p:cNvSpPr>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sz="3800" b="1" spc="-38">
                <a:latin typeface="AvenirNext-DemiBold"/>
                <a:ea typeface="AvenirNext-DemiBold"/>
                <a:cs typeface="AvenirNext-DemiBold"/>
                <a:sym typeface="AvenirNext-DemiBold"/>
              </a:defRPr>
            </a:lvl1pPr>
            <a:lvl2pPr marL="457200" indent="0" algn="ctr" defTabSz="584200">
              <a:lnSpc>
                <a:spcPct val="100000"/>
              </a:lnSpc>
              <a:spcBef>
                <a:spcPts val="0"/>
              </a:spcBef>
              <a:buSzPct val="100000"/>
              <a:buFont typeface="Arial"/>
              <a:defRPr sz="3800" b="1" spc="-38">
                <a:latin typeface="AvenirNext-DemiBold"/>
                <a:ea typeface="AvenirNext-DemiBold"/>
                <a:cs typeface="AvenirNext-DemiBold"/>
                <a:sym typeface="AvenirNext-DemiBold"/>
              </a:defRPr>
            </a:lvl2pPr>
            <a:lvl3pPr marL="914400" indent="0" algn="ctr" defTabSz="584200">
              <a:lnSpc>
                <a:spcPct val="100000"/>
              </a:lnSpc>
              <a:spcBef>
                <a:spcPts val="0"/>
              </a:spcBef>
              <a:buSzPct val="100000"/>
              <a:buFont typeface="Arial"/>
              <a:defRPr sz="3800" b="1" spc="-38">
                <a:latin typeface="AvenirNext-DemiBold"/>
                <a:ea typeface="AvenirNext-DemiBold"/>
                <a:cs typeface="AvenirNext-DemiBold"/>
                <a:sym typeface="AvenirNext-DemiBold"/>
              </a:defRPr>
            </a:lvl3pPr>
            <a:lvl4pPr marL="1371600" indent="0" algn="ctr" defTabSz="584200">
              <a:lnSpc>
                <a:spcPct val="100000"/>
              </a:lnSpc>
              <a:spcBef>
                <a:spcPts val="0"/>
              </a:spcBef>
              <a:buSzPct val="100000"/>
              <a:buFont typeface="Arial"/>
              <a:defRPr sz="3800" b="1" spc="-38">
                <a:latin typeface="AvenirNext-DemiBold"/>
                <a:ea typeface="AvenirNext-DemiBold"/>
                <a:cs typeface="AvenirNext-DemiBold"/>
                <a:sym typeface="AvenirNext-DemiBold"/>
              </a:defRPr>
            </a:lvl4pPr>
            <a:lvl5pPr marL="1828800" indent="0" algn="ctr" defTabSz="584200">
              <a:lnSpc>
                <a:spcPct val="100000"/>
              </a:lnSpc>
              <a:spcBef>
                <a:spcPts val="0"/>
              </a:spcBef>
              <a:buSzPct val="100000"/>
              <a:buFont typeface="Arial"/>
              <a:defRPr sz="3800" b="1" spc="-38">
                <a:latin typeface="AvenirNext-DemiBold"/>
                <a:ea typeface="AvenirNext-DemiBold"/>
                <a:cs typeface="AvenirNext-DemiBold"/>
                <a:sym typeface="AvenirNext-DemiBold"/>
              </a:defRPr>
            </a:lvl5pPr>
          </a:lstStyle>
          <a:p>
            <a:r>
              <a:t>프레젠테이션 부제</a:t>
            </a:r>
          </a:p>
          <a:p>
            <a:pPr lvl="1"/>
            <a:endParaRPr/>
          </a:p>
          <a:p>
            <a:pPr lvl="2"/>
            <a:endParaRPr/>
          </a:p>
          <a:p>
            <a:pPr lvl="3"/>
            <a:endParaRPr/>
          </a:p>
          <a:p>
            <a:pPr lvl="4"/>
            <a:endParaRPr/>
          </a:p>
        </p:txBody>
      </p:sp>
      <p:sp>
        <p:nvSpPr>
          <p:cNvPr id="151" name="저자 및 날짜"/>
          <p:cNvSpPr txBox="1">
            <a:spLocks noGrp="1"/>
          </p:cNvSpPr>
          <p:nvPr>
            <p:ph type="body" sz="quarter" idx="21" hasCustomPrompt="1"/>
          </p:nvPr>
        </p:nvSpPr>
        <p:spPr>
          <a:xfrm>
            <a:off x="711200" y="8410816"/>
            <a:ext cx="11582400" cy="429261"/>
          </a:xfrm>
          <a:prstGeom prst="rect">
            <a:avLst/>
          </a:prstGeom>
        </p:spPr>
        <p:txBody>
          <a:bodyPr/>
          <a:lstStyle>
            <a:lvl1pPr marL="307975" indent="-307975" algn="ctr" defTabSz="569411">
              <a:lnSpc>
                <a:spcPct val="100000"/>
              </a:lnSpc>
              <a:spcBef>
                <a:spcPts val="0"/>
              </a:spcBef>
              <a:buSzPct val="100000"/>
              <a:buFont typeface="Arial"/>
              <a:defRPr sz="1940" spc="-19">
                <a:latin typeface="Avenir Next Medium"/>
                <a:ea typeface="Avenir Next Medium"/>
                <a:cs typeface="Avenir Next Medium"/>
                <a:sym typeface="Avenir Next Medium"/>
              </a:defRPr>
            </a:lvl1pPr>
          </a:lstStyle>
          <a:p>
            <a:r>
              <a:t>저자 및 날짜</a:t>
            </a:r>
          </a:p>
        </p:txBody>
      </p:sp>
      <p:sp>
        <p:nvSpPr>
          <p:cNvPr id="152" name="슬라이드 번호"/>
          <p:cNvSpPr txBox="1">
            <a:spLocks noGrp="1"/>
          </p:cNvSpPr>
          <p:nvPr>
            <p:ph type="sldNum" sz="quarter" idx="2"/>
          </p:nvPr>
        </p:nvSpPr>
        <p:spPr>
          <a:xfrm>
            <a:off x="6231762" y="9104121"/>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1" name="이미지"/>
          <p:cNvSpPr>
            <a:spLocks noGrp="1"/>
          </p:cNvSpPr>
          <p:nvPr>
            <p:ph type="pic" idx="21"/>
          </p:nvPr>
        </p:nvSpPr>
        <p:spPr>
          <a:xfrm>
            <a:off x="-376767" y="-915894"/>
            <a:ext cx="17835652" cy="10682195"/>
          </a:xfrm>
          <a:prstGeom prst="rect">
            <a:avLst/>
          </a:prstGeom>
        </p:spPr>
        <p:txBody>
          <a:bodyPr lIns="91439" tIns="45719" rIns="91439" bIns="45719">
            <a:noAutofit/>
          </a:bodyPr>
          <a:lstStyle/>
          <a:p>
            <a:endParaRPr/>
          </a:p>
        </p:txBody>
      </p:sp>
      <p:sp>
        <p:nvSpPr>
          <p:cNvPr id="22" name="프레젠테이션 제목"/>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프레젠테이션 제목</a:t>
            </a:r>
          </a:p>
        </p:txBody>
      </p:sp>
      <p:sp>
        <p:nvSpPr>
          <p:cNvPr id="23" name="본문 첫 번째 줄…"/>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24" name="저자 및 날짜"/>
          <p:cNvSpPr txBox="1">
            <a:spLocks noGrp="1"/>
          </p:cNvSpPr>
          <p:nvPr>
            <p:ph type="body" sz="quarter" idx="22" hasCustomPrompt="1"/>
          </p:nvPr>
        </p:nvSpPr>
        <p:spPr>
          <a:xfrm>
            <a:off x="698500" y="571500"/>
            <a:ext cx="11607801" cy="461059"/>
          </a:xfrm>
          <a:prstGeom prst="rect">
            <a:avLst/>
          </a:prstGeom>
        </p:spPr>
        <p:txBody>
          <a:bodyPr/>
          <a:lstStyle>
            <a:lvl1pPr marL="0" indent="0" defTabSz="510709">
              <a:lnSpc>
                <a:spcPct val="100000"/>
              </a:lnSpc>
              <a:spcBef>
                <a:spcPts val="0"/>
              </a:spcBef>
              <a:buSzTx/>
              <a:buNone/>
              <a:defRPr sz="2088" b="1"/>
            </a:lvl1pPr>
          </a:lstStyle>
          <a:p>
            <a:r>
              <a:t>저자 및 날짜</a:t>
            </a:r>
          </a:p>
        </p:txBody>
      </p:sp>
      <p:sp>
        <p:nvSpPr>
          <p:cNvPr id="25" name="슬라이드 번호"/>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2" name="910457886_1434x1669.jpeg"/>
          <p:cNvSpPr>
            <a:spLocks noGrp="1"/>
          </p:cNvSpPr>
          <p:nvPr>
            <p:ph type="pic" idx="21"/>
          </p:nvPr>
        </p:nvSpPr>
        <p:spPr>
          <a:xfrm>
            <a:off x="5319129" y="495299"/>
            <a:ext cx="7543801" cy="8780059"/>
          </a:xfrm>
          <a:prstGeom prst="rect">
            <a:avLst/>
          </a:prstGeom>
        </p:spPr>
        <p:txBody>
          <a:bodyPr lIns="91439" tIns="45719" rIns="91439" bIns="45719">
            <a:noAutofit/>
          </a:bodyPr>
          <a:lstStyle/>
          <a:p>
            <a:endParaRPr/>
          </a:p>
        </p:txBody>
      </p:sp>
      <p:sp>
        <p:nvSpPr>
          <p:cNvPr id="33" name="본문 첫 번째 줄…"/>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슬라이드 부제</a:t>
            </a:r>
          </a:p>
          <a:p>
            <a:pPr lvl="1"/>
            <a:endParaRPr/>
          </a:p>
          <a:p>
            <a:pPr lvl="2"/>
            <a:endParaRPr/>
          </a:p>
          <a:p>
            <a:pPr lvl="3"/>
            <a:endParaRPr/>
          </a:p>
          <a:p>
            <a:pPr lvl="4"/>
            <a:endParaRPr/>
          </a:p>
        </p:txBody>
      </p:sp>
      <p:sp>
        <p:nvSpPr>
          <p:cNvPr id="34" name="슬라이드 제목"/>
          <p:cNvSpPr txBox="1">
            <a:spLocks noGrp="1"/>
          </p:cNvSpPr>
          <p:nvPr>
            <p:ph type="title" hasCustomPrompt="1"/>
          </p:nvPr>
        </p:nvSpPr>
        <p:spPr>
          <a:xfrm>
            <a:off x="698500" y="692534"/>
            <a:ext cx="5105400" cy="4387466"/>
          </a:xfrm>
          <a:prstGeom prst="rect">
            <a:avLst/>
          </a:prstGeom>
        </p:spPr>
        <p:txBody>
          <a:bodyPr anchor="b"/>
          <a:lstStyle/>
          <a:p>
            <a:r>
              <a:t>슬라이드 제목</a:t>
            </a:r>
          </a:p>
        </p:txBody>
      </p:sp>
      <p:sp>
        <p:nvSpPr>
          <p:cNvPr id="3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2" name="본문 첫 번째 줄…"/>
          <p:cNvSpPr txBox="1">
            <a:spLocks noGrp="1"/>
          </p:cNvSpPr>
          <p:nvPr>
            <p:ph type="body" idx="1" hasCustomPrompt="1"/>
          </p:nvPr>
        </p:nvSpPr>
        <p:spPr>
          <a:prstGeom prst="rect">
            <a:avLst/>
          </a:prstGeom>
        </p:spPr>
        <p:txBody>
          <a:bodyPr/>
          <a:lstStyle/>
          <a:p>
            <a:r>
              <a:t>슬라이드 구분점 텍스트</a:t>
            </a:r>
          </a:p>
          <a:p>
            <a:pPr lvl="1"/>
            <a:endParaRPr/>
          </a:p>
          <a:p>
            <a:pPr lvl="2"/>
            <a:endParaRPr/>
          </a:p>
          <a:p>
            <a:pPr lvl="3"/>
            <a:endParaRPr/>
          </a:p>
          <a:p>
            <a:pPr lvl="4"/>
            <a:endParaRPr/>
          </a:p>
        </p:txBody>
      </p:sp>
      <p:sp>
        <p:nvSpPr>
          <p:cNvPr id="43" name="슬라이드 부제"/>
          <p:cNvSpPr txBox="1">
            <a:spLocks noGrp="1"/>
          </p:cNvSpPr>
          <p:nvPr>
            <p:ph type="body" sz="quarter" idx="21" hasCustomPrompt="1"/>
          </p:nvPr>
        </p:nvSpPr>
        <p:spPr>
          <a:xfrm>
            <a:off x="698500" y="1412977"/>
            <a:ext cx="11607801" cy="671803"/>
          </a:xfrm>
          <a:prstGeom prst="rect">
            <a:avLst/>
          </a:prstGeom>
        </p:spPr>
        <p:txBody>
          <a:bodyPr/>
          <a:lstStyle>
            <a:lvl1pPr marL="0" indent="0" defTabSz="545930">
              <a:lnSpc>
                <a:spcPct val="100000"/>
              </a:lnSpc>
              <a:spcBef>
                <a:spcPts val="0"/>
              </a:spcBef>
              <a:buSzTx/>
              <a:buNone/>
              <a:defRPr sz="3534" b="1"/>
            </a:lvl1pPr>
          </a:lstStyle>
          <a:p>
            <a:r>
              <a:t>슬라이드 부제</a:t>
            </a:r>
          </a:p>
        </p:txBody>
      </p:sp>
      <p:sp>
        <p:nvSpPr>
          <p:cNvPr id="44" name="슬라이드 제목"/>
          <p:cNvSpPr txBox="1">
            <a:spLocks noGrp="1"/>
          </p:cNvSpPr>
          <p:nvPr>
            <p:ph type="title" hasCustomPrompt="1"/>
          </p:nvPr>
        </p:nvSpPr>
        <p:spPr>
          <a:prstGeom prst="rect">
            <a:avLst/>
          </a:prstGeom>
        </p:spPr>
        <p:txBody>
          <a:bodyPr/>
          <a:lstStyle/>
          <a:p>
            <a:r>
              <a:t>슬라이드 제목</a:t>
            </a:r>
          </a:p>
        </p:txBody>
      </p:sp>
      <p:sp>
        <p:nvSpPr>
          <p:cNvPr id="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2" name="본문 첫 번째 줄…"/>
          <p:cNvSpPr txBox="1">
            <a:spLocks noGrp="1"/>
          </p:cNvSpPr>
          <p:nvPr>
            <p:ph type="body" idx="1" hasCustomPrompt="1"/>
          </p:nvPr>
        </p:nvSpPr>
        <p:spPr>
          <a:prstGeom prst="rect">
            <a:avLst/>
          </a:prstGeom>
        </p:spPr>
        <p:txBody>
          <a:bodyPr numCol="2" spcCol="589358"/>
          <a:lstStyle/>
          <a:p>
            <a:r>
              <a:t>슬라이드 구분점 텍스트</a:t>
            </a:r>
          </a:p>
          <a:p>
            <a:pPr lvl="1"/>
            <a:endParaRPr/>
          </a:p>
          <a:p>
            <a:pPr lvl="2"/>
            <a:endParaRPr/>
          </a:p>
          <a:p>
            <a:pPr lvl="3"/>
            <a:endParaRPr/>
          </a:p>
          <a:p>
            <a:pPr lvl="4"/>
            <a:endParaRPr/>
          </a:p>
        </p:txBody>
      </p:sp>
      <p:sp>
        <p:nvSpPr>
          <p:cNvPr id="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0" name="660384004_1290x1720.jpeg"/>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슬라이드 제목"/>
          <p:cNvSpPr txBox="1">
            <a:spLocks noGrp="1"/>
          </p:cNvSpPr>
          <p:nvPr>
            <p:ph type="title" hasCustomPrompt="1"/>
          </p:nvPr>
        </p:nvSpPr>
        <p:spPr>
          <a:xfrm>
            <a:off x="698500" y="444500"/>
            <a:ext cx="5105400" cy="1016000"/>
          </a:xfrm>
          <a:prstGeom prst="rect">
            <a:avLst/>
          </a:prstGeom>
        </p:spPr>
        <p:txBody>
          <a:bodyPr/>
          <a:lstStyle/>
          <a:p>
            <a:r>
              <a:t>슬라이드 제목</a:t>
            </a:r>
          </a:p>
        </p:txBody>
      </p:sp>
      <p:sp>
        <p:nvSpPr>
          <p:cNvPr id="62" name="슬라이드 부제"/>
          <p:cNvSpPr txBox="1">
            <a:spLocks noGrp="1"/>
          </p:cNvSpPr>
          <p:nvPr>
            <p:ph type="body" sz="quarter" idx="22" hasCustomPrompt="1"/>
          </p:nvPr>
        </p:nvSpPr>
        <p:spPr>
          <a:xfrm>
            <a:off x="698500" y="1412977"/>
            <a:ext cx="5105400" cy="671803"/>
          </a:xfrm>
          <a:prstGeom prst="rect">
            <a:avLst/>
          </a:prstGeom>
        </p:spPr>
        <p:txBody>
          <a:bodyPr/>
          <a:lstStyle>
            <a:lvl1pPr marL="0" indent="0" defTabSz="545930">
              <a:lnSpc>
                <a:spcPct val="100000"/>
              </a:lnSpc>
              <a:spcBef>
                <a:spcPts val="0"/>
              </a:spcBef>
              <a:buSzTx/>
              <a:buNone/>
              <a:defRPr sz="3534" b="1"/>
            </a:lvl1pPr>
          </a:lstStyle>
          <a:p>
            <a:r>
              <a:t>슬라이드 부제</a:t>
            </a:r>
          </a:p>
        </p:txBody>
      </p:sp>
      <p:sp>
        <p:nvSpPr>
          <p:cNvPr id="63" name="본문 첫 번째 줄…"/>
          <p:cNvSpPr txBox="1">
            <a:spLocks noGrp="1"/>
          </p:cNvSpPr>
          <p:nvPr>
            <p:ph type="body" sz="half" idx="1" hasCustomPrompt="1"/>
          </p:nvPr>
        </p:nvSpPr>
        <p:spPr>
          <a:xfrm>
            <a:off x="698500" y="3480196"/>
            <a:ext cx="5105400" cy="5593161"/>
          </a:xfrm>
          <a:prstGeom prst="rect">
            <a:avLst/>
          </a:prstGeom>
        </p:spPr>
        <p:txBody>
          <a:bodyPr/>
          <a:lstStyle/>
          <a:p>
            <a:r>
              <a:t>슬라이드 구분점 텍스트</a:t>
            </a:r>
          </a:p>
          <a:p>
            <a:pPr lvl="1"/>
            <a:endParaRPr/>
          </a:p>
          <a:p>
            <a:pPr lvl="2"/>
            <a:endParaRPr/>
          </a:p>
          <a:p>
            <a:pPr lvl="3"/>
            <a:endParaRPr/>
          </a:p>
          <a:p>
            <a:pPr lvl="4"/>
            <a:endParaRPr/>
          </a:p>
        </p:txBody>
      </p:sp>
      <p:sp>
        <p:nvSpPr>
          <p:cNvPr id="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1" name="섹션 제목"/>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섹션 제목</a:t>
            </a:r>
          </a:p>
        </p:txBody>
      </p:sp>
      <p:sp>
        <p:nvSpPr>
          <p:cNvPr id="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79" name="슬라이드 제목"/>
          <p:cNvSpPr txBox="1">
            <a:spLocks noGrp="1"/>
          </p:cNvSpPr>
          <p:nvPr>
            <p:ph type="title" hasCustomPrompt="1"/>
          </p:nvPr>
        </p:nvSpPr>
        <p:spPr>
          <a:prstGeom prst="rect">
            <a:avLst/>
          </a:prstGeom>
        </p:spPr>
        <p:txBody>
          <a:bodyPr/>
          <a:lstStyle/>
          <a:p>
            <a:r>
              <a:t>슬라이드 제목</a:t>
            </a:r>
          </a:p>
        </p:txBody>
      </p:sp>
      <p:sp>
        <p:nvSpPr>
          <p:cNvPr id="80" name="슬라이드 부제"/>
          <p:cNvSpPr txBox="1">
            <a:spLocks noGrp="1"/>
          </p:cNvSpPr>
          <p:nvPr>
            <p:ph type="body" sz="quarter" idx="21" hasCustomPrompt="1"/>
          </p:nvPr>
        </p:nvSpPr>
        <p:spPr>
          <a:xfrm>
            <a:off x="698500" y="1412977"/>
            <a:ext cx="11607801" cy="671803"/>
          </a:xfrm>
          <a:prstGeom prst="rect">
            <a:avLst/>
          </a:prstGeom>
        </p:spPr>
        <p:txBody>
          <a:bodyPr/>
          <a:lstStyle>
            <a:lvl1pPr marL="0" indent="0" defTabSz="545930">
              <a:lnSpc>
                <a:spcPct val="100000"/>
              </a:lnSpc>
              <a:spcBef>
                <a:spcPts val="0"/>
              </a:spcBef>
              <a:buSzTx/>
              <a:buNone/>
              <a:defRPr sz="3534" b="1"/>
            </a:lvl1pPr>
          </a:lstStyle>
          <a:p>
            <a:r>
              <a:t>슬라이드 부제</a:t>
            </a:r>
          </a:p>
        </p:txBody>
      </p:sp>
      <p:sp>
        <p:nvSpPr>
          <p:cNvPr id="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88" name="의제 제목"/>
          <p:cNvSpPr txBox="1">
            <a:spLocks noGrp="1"/>
          </p:cNvSpPr>
          <p:nvPr>
            <p:ph type="title" hasCustomPrompt="1"/>
          </p:nvPr>
        </p:nvSpPr>
        <p:spPr>
          <a:xfrm>
            <a:off x="698500" y="444500"/>
            <a:ext cx="11607800" cy="1016000"/>
          </a:xfrm>
          <a:prstGeom prst="rect">
            <a:avLst/>
          </a:prstGeom>
        </p:spPr>
        <p:txBody>
          <a:bodyPr/>
          <a:lstStyle/>
          <a:p>
            <a:r>
              <a:t>의제 제목</a:t>
            </a:r>
          </a:p>
        </p:txBody>
      </p:sp>
      <p:sp>
        <p:nvSpPr>
          <p:cNvPr id="89" name="의제 부제"/>
          <p:cNvSpPr txBox="1">
            <a:spLocks noGrp="1"/>
          </p:cNvSpPr>
          <p:nvPr>
            <p:ph type="body" sz="quarter" idx="21" hasCustomPrompt="1"/>
          </p:nvPr>
        </p:nvSpPr>
        <p:spPr>
          <a:xfrm>
            <a:off x="698500" y="1409700"/>
            <a:ext cx="11607801" cy="671802"/>
          </a:xfrm>
          <a:prstGeom prst="rect">
            <a:avLst/>
          </a:prstGeom>
        </p:spPr>
        <p:txBody>
          <a:bodyPr/>
          <a:lstStyle>
            <a:lvl1pPr marL="0" indent="0" defTabSz="545930">
              <a:lnSpc>
                <a:spcPct val="100000"/>
              </a:lnSpc>
              <a:spcBef>
                <a:spcPts val="0"/>
              </a:spcBef>
              <a:buSzTx/>
              <a:buNone/>
              <a:defRPr sz="3534" b="1"/>
            </a:lvl1pPr>
          </a:lstStyle>
          <a:p>
            <a:r>
              <a:t>의제 부제</a:t>
            </a:r>
          </a:p>
        </p:txBody>
      </p:sp>
      <p:sp>
        <p:nvSpPr>
          <p:cNvPr id="90" name="본문 첫 번째 줄…"/>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의제 주제</a:t>
            </a:r>
          </a:p>
          <a:p>
            <a:pPr lvl="1"/>
            <a:endParaRPr/>
          </a:p>
          <a:p>
            <a:pPr lvl="2"/>
            <a:endParaRPr/>
          </a:p>
          <a:p>
            <a:pPr lvl="3"/>
            <a:endParaRPr/>
          </a:p>
          <a:p>
            <a:pPr lvl="4"/>
            <a:endParaRPr/>
          </a:p>
        </p:txBody>
      </p:sp>
      <p:sp>
        <p:nvSpPr>
          <p:cNvPr id="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본문 첫 번째 줄…"/>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구분점 텍스트</a:t>
            </a:r>
          </a:p>
          <a:p>
            <a:pPr lvl="1"/>
            <a:endParaRPr/>
          </a:p>
          <a:p>
            <a:pPr lvl="2"/>
            <a:endParaRPr/>
          </a:p>
          <a:p>
            <a:pPr lvl="3"/>
            <a:endParaRPr/>
          </a:p>
          <a:p>
            <a:pPr lvl="4"/>
            <a:endParaRPr/>
          </a:p>
        </p:txBody>
      </p:sp>
      <p:sp>
        <p:nvSpPr>
          <p:cNvPr id="3" name="슬라이드 제목"/>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제목</a:t>
            </a:r>
          </a:p>
        </p:txBody>
      </p:sp>
      <p:sp>
        <p:nvSpPr>
          <p:cNvPr id="4" name="슬라이드 번호"/>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7771"/>
        </a:solidFill>
        <a:effectLst/>
      </p:bgPr>
    </p:bg>
    <p:spTree>
      <p:nvGrpSpPr>
        <p:cNvPr id="1" name=""/>
        <p:cNvGrpSpPr/>
        <p:nvPr/>
      </p:nvGrpSpPr>
      <p:grpSpPr>
        <a:xfrm>
          <a:off x="0" y="0"/>
          <a:ext cx="0" cy="0"/>
          <a:chOff x="0" y="0"/>
          <a:chExt cx="0" cy="0"/>
        </a:xfrm>
      </p:grpSpPr>
      <p:sp>
        <p:nvSpPr>
          <p:cNvPr id="161" name="正方形/長方形 1"/>
          <p:cNvSpPr/>
          <p:nvPr/>
        </p:nvSpPr>
        <p:spPr>
          <a:xfrm>
            <a:off x="4855595" y="3014095"/>
            <a:ext cx="3293609" cy="3293609"/>
          </a:xfrm>
          <a:prstGeom prst="rect">
            <a:avLst/>
          </a:prstGeom>
          <a:solidFill>
            <a:srgbClr val="F86F6C"/>
          </a:solidFill>
          <a:ln w="152400">
            <a:solidFill>
              <a:srgbClr val="FFFFFF"/>
            </a:solidFill>
            <a:miter/>
          </a:ln>
        </p:spPr>
        <p:txBody>
          <a:bodyPr lIns="48767" tIns="48767" rIns="48767" bIns="48767" anchor="ctr"/>
          <a:lstStyle/>
          <a:p>
            <a:pPr defTabSz="1300480">
              <a:defRPr sz="13600" b="1">
                <a:solidFill>
                  <a:srgbClr val="FFFFFF"/>
                </a:solidFill>
                <a:latin typeface="Arial"/>
                <a:ea typeface="Arial"/>
                <a:cs typeface="Arial"/>
                <a:sym typeface="Arial"/>
              </a:defRPr>
            </a:pPr>
            <a:endParaRPr/>
          </a:p>
        </p:txBody>
      </p:sp>
      <p:sp>
        <p:nvSpPr>
          <p:cNvPr id="162" name="テキスト ボックス 2"/>
          <p:cNvSpPr txBox="1"/>
          <p:nvPr/>
        </p:nvSpPr>
        <p:spPr>
          <a:xfrm>
            <a:off x="5213555" y="6634757"/>
            <a:ext cx="2577688" cy="703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defTabSz="1300480">
              <a:defRPr sz="4400" b="1" spc="-118">
                <a:solidFill>
                  <a:srgbClr val="FFFFFF"/>
                </a:solidFill>
                <a:latin typeface="NanumSquareB"/>
                <a:ea typeface="NanumSquareB"/>
                <a:cs typeface="NanumSquareB"/>
                <a:sym typeface="NanumSquareB"/>
              </a:defRPr>
            </a:lvl1pPr>
          </a:lstStyle>
          <a:p>
            <a:r>
              <a:t>데이터멀캠</a:t>
            </a:r>
          </a:p>
        </p:txBody>
      </p:sp>
      <p:sp>
        <p:nvSpPr>
          <p:cNvPr id="163" name="テキスト ボックス 2"/>
          <p:cNvSpPr txBox="1"/>
          <p:nvPr/>
        </p:nvSpPr>
        <p:spPr>
          <a:xfrm>
            <a:off x="4369421" y="7475908"/>
            <a:ext cx="4265963" cy="419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defTabSz="1300480">
              <a:defRPr sz="2200" spc="-74">
                <a:solidFill>
                  <a:srgbClr val="FFFFFF"/>
                </a:solidFill>
                <a:latin typeface="NanumSquareR"/>
                <a:ea typeface="NanumSquareR"/>
                <a:cs typeface="NanumSquareR"/>
                <a:sym typeface="NanumSquareR"/>
              </a:defRPr>
            </a:pPr>
            <a:r>
              <a:t>조소진  김미정  김민창  김유나  맹재영</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82"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83"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84"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85"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86"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87"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88"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291" name="그룹"/>
          <p:cNvGrpSpPr/>
          <p:nvPr/>
        </p:nvGrpSpPr>
        <p:grpSpPr>
          <a:xfrm>
            <a:off x="315686" y="2189698"/>
            <a:ext cx="5760994" cy="4116252"/>
            <a:chOff x="0" y="0"/>
            <a:chExt cx="5760993" cy="4116251"/>
          </a:xfrm>
        </p:grpSpPr>
        <p:pic>
          <p:nvPicPr>
            <p:cNvPr id="289" name="0-3시도별노인인구수(before).png" descr="0-3시도별노인인구수(before).png"/>
            <p:cNvPicPr>
              <a:picLocks noChangeAspect="1"/>
            </p:cNvPicPr>
            <p:nvPr/>
          </p:nvPicPr>
          <p:blipFill>
            <a:blip r:embed="rId2"/>
            <a:stretch>
              <a:fillRect/>
            </a:stretch>
          </p:blipFill>
          <p:spPr>
            <a:xfrm>
              <a:off x="0" y="0"/>
              <a:ext cx="5760994" cy="4116252"/>
            </a:xfrm>
            <a:prstGeom prst="rect">
              <a:avLst/>
            </a:prstGeom>
            <a:ln w="12700" cap="flat">
              <a:noFill/>
              <a:miter lim="400000"/>
            </a:ln>
            <a:effectLst/>
          </p:spPr>
        </p:pic>
        <p:sp>
          <p:nvSpPr>
            <p:cNvPr id="290" name="직사각형"/>
            <p:cNvSpPr/>
            <p:nvPr/>
          </p:nvSpPr>
          <p:spPr>
            <a:xfrm>
              <a:off x="705424" y="2208489"/>
              <a:ext cx="2895533" cy="1503392"/>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292" name="표"/>
          <p:cNvGraphicFramePr/>
          <p:nvPr/>
        </p:nvGraphicFramePr>
        <p:xfrm>
          <a:off x="2285631" y="6680959"/>
          <a:ext cx="8809949" cy="1141738"/>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69280">
                <a:tc>
                  <a:txBody>
                    <a:bodyPr/>
                    <a:lstStyle/>
                    <a:p>
                      <a:pPr>
                        <a:defRPr sz="1800"/>
                      </a:pPr>
                      <a:r>
                        <a:rPr sz="1400">
                          <a:latin typeface="NanumSquareR"/>
                          <a:ea typeface="NanumSquareR"/>
                          <a:cs typeface="NanumSquareR"/>
                          <a:sym typeface="NanumSquareR"/>
                        </a:rPr>
                        <a:t>‘시도’열을 기준으로 데이터 결합</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kor19_data = new_df.merge(data_2019,on='시도')</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2072801">
                <a:tc>
                  <a:txBody>
                    <a:bodyPr/>
                    <a:lstStyle/>
                    <a:p>
                      <a:pPr>
                        <a:defRPr sz="1800"/>
                      </a:pPr>
                      <a:r>
                        <a:rPr sz="1400">
                          <a:latin typeface="NanumSquareR"/>
                          <a:ea typeface="NanumSquareR"/>
                          <a:cs typeface="NanumSquareR"/>
                          <a:sym typeface="NanumSquareR"/>
                        </a:rPr>
                        <a:t>지역별 65세 이상 노인인구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kor_data
i=0
older_kor_data = pd.DataFrame()
for index in range(0,len(kor_data.index),102): # 0,102,204,306,
    # index = 102
    new_kor_data = kor_data.iloc[index+66:index+102,0:3] 
    # 지역별 연령별 인구수 추출
    older_kor_data = older_kor_data.append(new_kor_data)</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293" name="삼각형"/>
          <p:cNvSpPr/>
          <p:nvPr/>
        </p:nvSpPr>
        <p:spPr>
          <a:xfrm rot="13460346">
            <a:off x="5930535" y="4119079"/>
            <a:ext cx="286880" cy="286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pic>
        <p:nvPicPr>
          <p:cNvPr id="294" name="0-3시도별노인인구수(after2).png" descr="0-3시도별노인인구수(after2).png"/>
          <p:cNvPicPr>
            <a:picLocks noChangeAspect="1"/>
          </p:cNvPicPr>
          <p:nvPr/>
        </p:nvPicPr>
        <p:blipFill>
          <a:blip r:embed="rId3"/>
          <a:stretch>
            <a:fillRect/>
          </a:stretch>
        </p:blipFill>
        <p:spPr>
          <a:xfrm>
            <a:off x="6460878" y="2756063"/>
            <a:ext cx="6279882" cy="2645258"/>
          </a:xfrm>
          <a:prstGeom prst="rect">
            <a:avLst/>
          </a:prstGeom>
          <a:ln w="12700">
            <a:miter lim="400000"/>
          </a:ln>
        </p:spPr>
      </p:pic>
      <p:sp>
        <p:nvSpPr>
          <p:cNvPr id="295" name="직사각형"/>
          <p:cNvSpPr/>
          <p:nvPr/>
        </p:nvSpPr>
        <p:spPr>
          <a:xfrm>
            <a:off x="8767233" y="2800280"/>
            <a:ext cx="1127674" cy="2607158"/>
          </a:xfrm>
          <a:prstGeom prst="rect">
            <a:avLst/>
          </a:prstGeom>
          <a:ln w="38100">
            <a:solidFill>
              <a:srgbClr val="E77771"/>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6" name="직사각형"/>
          <p:cNvSpPr/>
          <p:nvPr/>
        </p:nvSpPr>
        <p:spPr>
          <a:xfrm>
            <a:off x="10723033" y="2800280"/>
            <a:ext cx="1750005" cy="2607158"/>
          </a:xfrm>
          <a:prstGeom prst="rect">
            <a:avLst/>
          </a:prstGeom>
          <a:ln w="38100">
            <a:solidFill>
              <a:srgbClr val="E77771"/>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9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00"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01"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02"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03"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04"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05"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06"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2"/>
          <a:stretch>
            <a:fillRect/>
          </a:stretch>
        </p:blipFill>
        <p:spPr>
          <a:xfrm>
            <a:off x="8107078" y="2944328"/>
            <a:ext cx="4240576" cy="2702621"/>
          </a:xfrm>
          <a:prstGeom prst="rect">
            <a:avLst/>
          </a:prstGeom>
          <a:ln w="12700">
            <a:miter lim="400000"/>
          </a:ln>
        </p:spPr>
      </p:pic>
      <p:grpSp>
        <p:nvGrpSpPr>
          <p:cNvPr id="309" name="그룹"/>
          <p:cNvGrpSpPr/>
          <p:nvPr/>
        </p:nvGrpSpPr>
        <p:grpSpPr>
          <a:xfrm>
            <a:off x="717883" y="1739060"/>
            <a:ext cx="6720611" cy="5113157"/>
            <a:chOff x="0" y="0"/>
            <a:chExt cx="6720610" cy="5113156"/>
          </a:xfrm>
        </p:grpSpPr>
        <p:pic>
          <p:nvPicPr>
            <p:cNvPr id="307"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3"/>
            <a:stretch>
              <a:fillRect/>
            </a:stretch>
          </p:blipFill>
          <p:spPr>
            <a:xfrm>
              <a:off x="0" y="0"/>
              <a:ext cx="6720611" cy="5113157"/>
            </a:xfrm>
            <a:prstGeom prst="rect">
              <a:avLst/>
            </a:prstGeom>
            <a:ln w="12700" cap="flat">
              <a:noFill/>
              <a:miter lim="400000"/>
            </a:ln>
            <a:effectLst/>
          </p:spPr>
        </p:pic>
        <p:sp>
          <p:nvSpPr>
            <p:cNvPr id="308" name="직사각형"/>
            <p:cNvSpPr/>
            <p:nvPr/>
          </p:nvSpPr>
          <p:spPr>
            <a:xfrm>
              <a:off x="2025174" y="870144"/>
              <a:ext cx="4676855" cy="172496"/>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graphicFrame>
        <p:nvGraphicFramePr>
          <p:cNvPr id="310" name="표"/>
          <p:cNvGraphicFramePr/>
          <p:nvPr/>
        </p:nvGraphicFramePr>
        <p:xfrm>
          <a:off x="2285631" y="7430259"/>
          <a:ext cx="8809949" cy="1037649"/>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index 0번 삭제 및 열 정렬 후 원본반영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day_data.drop(index=0, axis=0, 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전국 시도별 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 = day_data[4::3]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311" name="삼각형"/>
          <p:cNvSpPr/>
          <p:nvPr/>
        </p:nvSpPr>
        <p:spPr>
          <a:xfrm rot="13460346">
            <a:off x="7619635" y="4119079"/>
            <a:ext cx="286880" cy="286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14"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15"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16"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17"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18"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19"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20"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21"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2"/>
          <a:stretch>
            <a:fillRect/>
          </a:stretch>
        </p:blipFill>
        <p:spPr>
          <a:xfrm>
            <a:off x="3368570" y="6975159"/>
            <a:ext cx="6267660" cy="1865011"/>
          </a:xfrm>
          <a:prstGeom prst="rect">
            <a:avLst/>
          </a:prstGeom>
          <a:ln w="12700">
            <a:miter lim="400000"/>
          </a:ln>
        </p:spPr>
      </p:pic>
      <p:grpSp>
        <p:nvGrpSpPr>
          <p:cNvPr id="324" name="그룹"/>
          <p:cNvGrpSpPr/>
          <p:nvPr/>
        </p:nvGrpSpPr>
        <p:grpSpPr>
          <a:xfrm>
            <a:off x="1713685" y="1510903"/>
            <a:ext cx="9798039" cy="4981653"/>
            <a:chOff x="0" y="0"/>
            <a:chExt cx="9798037" cy="4981652"/>
          </a:xfrm>
        </p:grpSpPr>
        <p:pic>
          <p:nvPicPr>
            <p:cNvPr id="322"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3"/>
            <a:stretch>
              <a:fillRect/>
            </a:stretch>
          </p:blipFill>
          <p:spPr>
            <a:xfrm>
              <a:off x="0" y="0"/>
              <a:ext cx="9798038" cy="4981653"/>
            </a:xfrm>
            <a:prstGeom prst="rect">
              <a:avLst/>
            </a:prstGeom>
            <a:ln w="12700" cap="flat">
              <a:noFill/>
              <a:miter lim="400000"/>
            </a:ln>
            <a:effectLst/>
          </p:spPr>
        </p:pic>
        <p:sp>
          <p:nvSpPr>
            <p:cNvPr id="323" name="직사각형"/>
            <p:cNvSpPr/>
            <p:nvPr/>
          </p:nvSpPr>
          <p:spPr>
            <a:xfrm>
              <a:off x="1944171" y="854641"/>
              <a:ext cx="7846927" cy="136279"/>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25" name="삼각형"/>
          <p:cNvSpPr/>
          <p:nvPr/>
        </p:nvSpPr>
        <p:spPr>
          <a:xfrm rot="18900000">
            <a:off x="6675064" y="6501517"/>
            <a:ext cx="286880" cy="286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28"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29"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30"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31"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32"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33"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34"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35" name="0-5-3시간별교통사고사망자수(after).png" descr="0-5-3시간별교통사고사망자수(after).png"/>
          <p:cNvPicPr>
            <a:picLocks noChangeAspect="1"/>
          </p:cNvPicPr>
          <p:nvPr/>
        </p:nvPicPr>
        <p:blipFill>
          <a:blip r:embed="rId2"/>
          <a:stretch>
            <a:fillRect/>
          </a:stretch>
        </p:blipFill>
        <p:spPr>
          <a:xfrm>
            <a:off x="1631372" y="6634306"/>
            <a:ext cx="9742057" cy="1702958"/>
          </a:xfrm>
          <a:prstGeom prst="rect">
            <a:avLst/>
          </a:prstGeom>
          <a:ln w="12700">
            <a:miter lim="400000"/>
          </a:ln>
        </p:spPr>
      </p:pic>
      <p:grpSp>
        <p:nvGrpSpPr>
          <p:cNvPr id="338" name="그룹"/>
          <p:cNvGrpSpPr/>
          <p:nvPr/>
        </p:nvGrpSpPr>
        <p:grpSpPr>
          <a:xfrm>
            <a:off x="1641530" y="1467276"/>
            <a:ext cx="9721740" cy="4899882"/>
            <a:chOff x="0" y="0"/>
            <a:chExt cx="9721739" cy="4899881"/>
          </a:xfrm>
        </p:grpSpPr>
        <p:pic>
          <p:nvPicPr>
            <p:cNvPr id="336" name="0-5-3시간별교통사고사망자수(before).png" descr="0-5-3시간별교통사고사망자수(before).png"/>
            <p:cNvPicPr>
              <a:picLocks noChangeAspect="1"/>
            </p:cNvPicPr>
            <p:nvPr/>
          </p:nvPicPr>
          <p:blipFill>
            <a:blip r:embed="rId3"/>
            <a:stretch>
              <a:fillRect/>
            </a:stretch>
          </p:blipFill>
          <p:spPr>
            <a:xfrm>
              <a:off x="0" y="0"/>
              <a:ext cx="9721740" cy="4899882"/>
            </a:xfrm>
            <a:prstGeom prst="rect">
              <a:avLst/>
            </a:prstGeom>
            <a:ln w="12700" cap="flat">
              <a:noFill/>
              <a:miter lim="400000"/>
            </a:ln>
            <a:effectLst/>
          </p:spPr>
        </p:pic>
        <p:sp>
          <p:nvSpPr>
            <p:cNvPr id="337" name="직사각형"/>
            <p:cNvSpPr/>
            <p:nvPr/>
          </p:nvSpPr>
          <p:spPr>
            <a:xfrm>
              <a:off x="1944840" y="827477"/>
              <a:ext cx="7752065" cy="167029"/>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41"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42"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43"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44"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45"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46"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47"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51" name="그룹"/>
          <p:cNvGrpSpPr/>
          <p:nvPr/>
        </p:nvGrpSpPr>
        <p:grpSpPr>
          <a:xfrm>
            <a:off x="421382" y="2203033"/>
            <a:ext cx="5614081" cy="5587558"/>
            <a:chOff x="0" y="0"/>
            <a:chExt cx="5614080" cy="5587557"/>
          </a:xfrm>
        </p:grpSpPr>
        <p:pic>
          <p:nvPicPr>
            <p:cNvPr id="348" name="0-6-1충남응급실현황.png" descr="0-6-1충남응급실현황.png"/>
            <p:cNvPicPr>
              <a:picLocks noChangeAspect="1"/>
            </p:cNvPicPr>
            <p:nvPr/>
          </p:nvPicPr>
          <p:blipFill>
            <a:blip r:embed="rId2"/>
            <a:stretch>
              <a:fillRect/>
            </a:stretch>
          </p:blipFill>
          <p:spPr>
            <a:xfrm>
              <a:off x="0" y="0"/>
              <a:ext cx="5614081" cy="5587558"/>
            </a:xfrm>
            <a:prstGeom prst="rect">
              <a:avLst/>
            </a:prstGeom>
            <a:ln w="12700" cap="flat">
              <a:noFill/>
              <a:miter lim="400000"/>
            </a:ln>
            <a:effectLst/>
          </p:spPr>
        </p:pic>
        <p:sp>
          <p:nvSpPr>
            <p:cNvPr id="349" name="직사각형"/>
            <p:cNvSpPr/>
            <p:nvPr/>
          </p:nvSpPr>
          <p:spPr>
            <a:xfrm>
              <a:off x="1310486" y="444494"/>
              <a:ext cx="2607144" cy="512977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50" name="직사각형"/>
            <p:cNvSpPr/>
            <p:nvPr/>
          </p:nvSpPr>
          <p:spPr>
            <a:xfrm>
              <a:off x="4862384" y="444494"/>
              <a:ext cx="713830" cy="371511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352" name="표"/>
          <p:cNvGraphicFramePr/>
          <p:nvPr/>
        </p:nvGraphicFramePr>
        <p:xfrm>
          <a:off x="6319016" y="2526417"/>
          <a:ext cx="6287549" cy="5580664"/>
        </p:xfrm>
        <a:graphic>
          <a:graphicData uri="http://schemas.openxmlformats.org/drawingml/2006/table">
            <a:tbl>
              <a:tblPr>
                <a:tableStyleId>{4C3C2611-4C71-4FC5-86AE-919BDF0F9419}</a:tableStyleId>
              </a:tblPr>
              <a:tblGrid>
                <a:gridCol w="2135717">
                  <a:extLst>
                    <a:ext uri="{9D8B030D-6E8A-4147-A177-3AD203B41FA5}">
                      <a16:colId xmlns:a16="http://schemas.microsoft.com/office/drawing/2014/main" val="20000"/>
                    </a:ext>
                  </a:extLst>
                </a:gridCol>
                <a:gridCol w="4148656">
                  <a:extLst>
                    <a:ext uri="{9D8B030D-6E8A-4147-A177-3AD203B41FA5}">
                      <a16:colId xmlns:a16="http://schemas.microsoft.com/office/drawing/2014/main" val="20001"/>
                    </a:ext>
                  </a:extLst>
                </a:gridCol>
              </a:tblGrid>
              <a:tr h="1386947">
                <a:tc>
                  <a:txBody>
                    <a:bodyPr/>
                    <a:lstStyle/>
                    <a:p>
                      <a:pPr>
                        <a:defRPr sz="1800"/>
                      </a:pPr>
                      <a:r>
                        <a:rPr sz="1400">
                          <a:latin typeface="NanumSquareR"/>
                          <a:ea typeface="NanumSquareR"/>
                          <a:cs typeface="NanumSquareR"/>
                          <a:sym typeface="NanumSquareR"/>
                        </a:rPr>
                        <a:t>url 요청 후 bs4 객체 반환
&lt;td&gt; 크롤링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res = urlopen(url)
html = res.read()
bs_obj = BeautifulSoup(html, "html.parser")
class_contents = bs_obj.find('section', {'class' : 'contents'})
addrs = class_contents.findAll('td')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3553841">
                <a:tc>
                  <a:txBody>
                    <a:bodyPr/>
                    <a:lstStyle/>
                    <a:p>
                      <a:pPr>
                        <a:defRPr sz="1800"/>
                      </a:pPr>
                      <a:r>
                        <a:rPr sz="1400">
                          <a:latin typeface="NanumSquareR"/>
                          <a:ea typeface="NanumSquareR"/>
                          <a:cs typeface="NanumSquareR"/>
                          <a:sym typeface="NanumSquareR"/>
                        </a:rPr>
                        <a:t>빈 리스트 생성 후
각 병원 정보를
데이터 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ch_index = []
ch_name = []
ch_address = []
ch_tel = []
ch_hospital_category = []
for i in range(0,len(text)) :
    if i%5 ==1:
        ch_name.append(text[i])
    elif i%5 ==2:
        ch_address.append(text[i])
    elif i%5 ==3:
        ch_tel.append(text[i])
    elif i%5 == 4:
        ch_hospital_category.append(text[i])    
    else:
        ch_index.append(text[i])</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55"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56"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57"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58"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59"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60"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61"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62" name="0-6-2전라남도응급실현황(after).png" descr="0-6-2전라남도응급실현황(after).png"/>
          <p:cNvPicPr>
            <a:picLocks noChangeAspect="1"/>
          </p:cNvPicPr>
          <p:nvPr/>
        </p:nvPicPr>
        <p:blipFill>
          <a:blip r:embed="rId2"/>
          <a:stretch>
            <a:fillRect/>
          </a:stretch>
        </p:blipFill>
        <p:spPr>
          <a:xfrm>
            <a:off x="2479810" y="4013355"/>
            <a:ext cx="8115697" cy="1608249"/>
          </a:xfrm>
          <a:prstGeom prst="rect">
            <a:avLst/>
          </a:prstGeom>
          <a:ln w="12700">
            <a:miter lim="400000"/>
          </a:ln>
        </p:spPr>
      </p:pic>
      <p:pic>
        <p:nvPicPr>
          <p:cNvPr id="363" name="0-6-1충남응급실현황(after).png" descr="0-6-1충남응급실현황(after).png"/>
          <p:cNvPicPr>
            <a:picLocks noChangeAspect="1"/>
          </p:cNvPicPr>
          <p:nvPr/>
        </p:nvPicPr>
        <p:blipFill>
          <a:blip r:embed="rId3"/>
          <a:srcRect/>
          <a:stretch>
            <a:fillRect/>
          </a:stretch>
        </p:blipFill>
        <p:spPr>
          <a:xfrm>
            <a:off x="2429917" y="1599193"/>
            <a:ext cx="8115500" cy="2244714"/>
          </a:xfrm>
          <a:prstGeom prst="rect">
            <a:avLst/>
          </a:prstGeom>
          <a:ln w="12700">
            <a:miter lim="400000"/>
          </a:ln>
        </p:spPr>
      </p:pic>
      <p:pic>
        <p:nvPicPr>
          <p:cNvPr id="364" name="0-6-3제주도응급실현황(after).png" descr="0-6-3제주도응급실현황(after).png"/>
          <p:cNvPicPr>
            <a:picLocks noChangeAspect="1"/>
          </p:cNvPicPr>
          <p:nvPr/>
        </p:nvPicPr>
        <p:blipFill>
          <a:blip r:embed="rId4"/>
          <a:stretch>
            <a:fillRect/>
          </a:stretch>
        </p:blipFill>
        <p:spPr>
          <a:xfrm>
            <a:off x="2409293" y="5678010"/>
            <a:ext cx="8156945" cy="247639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67"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68"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69"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70"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71"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72"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73"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74" name="0-10전남충남사고다발지역연결.png" descr="0-10전남충남사고다발지역연결.png"/>
          <p:cNvPicPr>
            <a:picLocks noChangeAspect="1"/>
          </p:cNvPicPr>
          <p:nvPr/>
        </p:nvPicPr>
        <p:blipFill>
          <a:blip r:embed="rId2"/>
          <a:stretch>
            <a:fillRect/>
          </a:stretch>
        </p:blipFill>
        <p:spPr>
          <a:xfrm>
            <a:off x="2480009" y="1536112"/>
            <a:ext cx="8044782" cy="5393545"/>
          </a:xfrm>
          <a:prstGeom prst="rect">
            <a:avLst/>
          </a:prstGeom>
          <a:ln w="12700">
            <a:miter lim="400000"/>
          </a:ln>
        </p:spPr>
      </p:pic>
      <p:graphicFrame>
        <p:nvGraphicFramePr>
          <p:cNvPr id="375" name="표"/>
          <p:cNvGraphicFramePr/>
          <p:nvPr/>
        </p:nvGraphicFramePr>
        <p:xfrm>
          <a:off x="2285631" y="7430259"/>
          <a:ext cx="8809949" cy="692687"/>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689510">
                <a:tc>
                  <a:txBody>
                    <a:bodyPr/>
                    <a:lstStyle/>
                    <a:p>
                      <a:pPr>
                        <a:defRPr sz="1800"/>
                      </a:pPr>
                      <a:r>
                        <a:rPr sz="1400">
                          <a:latin typeface="NanumSquareR"/>
                          <a:ea typeface="NanumSquareR"/>
                          <a:cs typeface="NanumSquareR"/>
                          <a:sym typeface="NanumSquareR"/>
                        </a:rPr>
                        <a:t>전국 시도별 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merge_chung_jeon = pd.concat([chungnam_distance,jeonnam_distance],axis=0)</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78"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79"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80"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81"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82"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83"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84"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85"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2"/>
          <a:stretch>
            <a:fillRect/>
          </a:stretch>
        </p:blipFill>
        <p:spPr>
          <a:xfrm>
            <a:off x="198871" y="2288168"/>
            <a:ext cx="7631635" cy="4578981"/>
          </a:xfrm>
          <a:prstGeom prst="rect">
            <a:avLst/>
          </a:prstGeom>
          <a:ln w="12700">
            <a:miter lim="400000"/>
          </a:ln>
        </p:spPr>
      </p:pic>
      <p:pic>
        <p:nvPicPr>
          <p:cNvPr id="386"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3"/>
          <a:stretch>
            <a:fillRect/>
          </a:stretch>
        </p:blipFill>
        <p:spPr>
          <a:xfrm>
            <a:off x="7437412" y="2063419"/>
            <a:ext cx="4906286" cy="490628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8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90"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91"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92"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93"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94"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95"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96"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2"/>
          <a:stretch>
            <a:fillRect/>
          </a:stretch>
        </p:blipFill>
        <p:spPr>
          <a:xfrm>
            <a:off x="3009470" y="1424975"/>
            <a:ext cx="6985860" cy="698586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39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00"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01"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02"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03"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04"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05"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406"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2"/>
          <a:stretch>
            <a:fillRect/>
          </a:stretch>
        </p:blipFill>
        <p:spPr>
          <a:xfrm>
            <a:off x="4182533" y="1402231"/>
            <a:ext cx="4919962" cy="3935970"/>
          </a:xfrm>
          <a:prstGeom prst="rect">
            <a:avLst/>
          </a:prstGeom>
          <a:ln w="12700">
            <a:miter lim="400000"/>
          </a:ln>
        </p:spPr>
      </p:pic>
      <p:pic>
        <p:nvPicPr>
          <p:cNvPr id="407"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3"/>
          <a:stretch>
            <a:fillRect/>
          </a:stretch>
        </p:blipFill>
        <p:spPr>
          <a:xfrm>
            <a:off x="-8467" y="5191368"/>
            <a:ext cx="6786940" cy="3619702"/>
          </a:xfrm>
          <a:prstGeom prst="rect">
            <a:avLst/>
          </a:prstGeom>
          <a:ln w="12700">
            <a:miter lim="400000"/>
          </a:ln>
        </p:spPr>
      </p:pic>
      <p:pic>
        <p:nvPicPr>
          <p:cNvPr id="408" name="1-5-3_시각화_시간_노인교통사고_사망자수(결과).png" descr="1-5-3_시각화_시간_노인교통사고_사망자수(결과).png"/>
          <p:cNvPicPr>
            <a:picLocks noChangeAspect="1"/>
          </p:cNvPicPr>
          <p:nvPr/>
        </p:nvPicPr>
        <p:blipFill>
          <a:blip r:embed="rId4"/>
          <a:stretch>
            <a:fillRect/>
          </a:stretch>
        </p:blipFill>
        <p:spPr>
          <a:xfrm>
            <a:off x="5488029" y="5159321"/>
            <a:ext cx="7367592" cy="368379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6F6C"/>
        </a:solidFill>
        <a:effectLst/>
      </p:bgPr>
    </p:bg>
    <p:spTree>
      <p:nvGrpSpPr>
        <p:cNvPr id="1" name=""/>
        <p:cNvGrpSpPr/>
        <p:nvPr/>
      </p:nvGrpSpPr>
      <p:grpSpPr>
        <a:xfrm>
          <a:off x="0" y="0"/>
          <a:ext cx="0" cy="0"/>
          <a:chOff x="0" y="0"/>
          <a:chExt cx="0" cy="0"/>
        </a:xfrm>
      </p:grpSpPr>
      <p:pic>
        <p:nvPicPr>
          <p:cNvPr id="165" name="図 1" descr="図 1"/>
          <p:cNvPicPr>
            <a:picLocks noChangeAspect="1"/>
          </p:cNvPicPr>
          <p:nvPr/>
        </p:nvPicPr>
        <p:blipFill>
          <a:blip r:embed="rId2"/>
          <a:srcRect l="17243" t="16425" r="16373" b="22513"/>
          <a:stretch>
            <a:fillRect/>
          </a:stretch>
        </p:blipFill>
        <p:spPr>
          <a:xfrm>
            <a:off x="9490327" y="4202650"/>
            <a:ext cx="2571214" cy="3548051"/>
          </a:xfrm>
          <a:prstGeom prst="rect">
            <a:avLst/>
          </a:prstGeom>
          <a:ln w="12700">
            <a:miter lim="400000"/>
          </a:ln>
        </p:spPr>
      </p:pic>
      <p:sp>
        <p:nvSpPr>
          <p:cNvPr id="166" name="テキスト ボックス 2"/>
          <p:cNvSpPr txBox="1"/>
          <p:nvPr/>
        </p:nvSpPr>
        <p:spPr>
          <a:xfrm>
            <a:off x="1194189" y="909147"/>
            <a:ext cx="3467572" cy="889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1300480">
              <a:defRPr sz="5600" b="1" spc="-112">
                <a:solidFill>
                  <a:srgbClr val="FFFFFF"/>
                </a:solidFill>
                <a:latin typeface="NanumSquareB"/>
                <a:ea typeface="NanumSquareB"/>
                <a:cs typeface="NanumSquareB"/>
                <a:sym typeface="NanumSquareB"/>
              </a:defRPr>
            </a:lvl1pPr>
          </a:lstStyle>
          <a:p>
            <a:r>
              <a:t>Contents</a:t>
            </a:r>
          </a:p>
        </p:txBody>
      </p:sp>
      <p:sp>
        <p:nvSpPr>
          <p:cNvPr id="167" name="テキスト ボックス 2"/>
          <p:cNvSpPr txBox="1"/>
          <p:nvPr/>
        </p:nvSpPr>
        <p:spPr>
          <a:xfrm>
            <a:off x="2806141" y="2700741"/>
            <a:ext cx="2066037" cy="49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r" defTabSz="1300480">
              <a:defRPr sz="2800" spc="-84">
                <a:solidFill>
                  <a:srgbClr val="FFFFFF"/>
                </a:solidFill>
                <a:latin typeface="NanumSquareR"/>
                <a:ea typeface="NanumSquareR"/>
                <a:cs typeface="NanumSquareR"/>
                <a:sym typeface="NanumSquareR"/>
              </a:defRPr>
            </a:lvl1pPr>
          </a:lstStyle>
          <a:p>
            <a:r>
              <a:t>프로젝트 배경</a:t>
            </a:r>
          </a:p>
        </p:txBody>
      </p:sp>
      <p:sp>
        <p:nvSpPr>
          <p:cNvPr id="168" name="テキスト ボックス 2"/>
          <p:cNvSpPr txBox="1"/>
          <p:nvPr/>
        </p:nvSpPr>
        <p:spPr>
          <a:xfrm>
            <a:off x="2820365" y="3823177"/>
            <a:ext cx="2222501" cy="49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r" defTabSz="1300480">
              <a:defRPr sz="2800" spc="-84">
                <a:solidFill>
                  <a:srgbClr val="FFFFFF"/>
                </a:solidFill>
                <a:latin typeface="NanumSquareR"/>
                <a:ea typeface="NanumSquareR"/>
                <a:cs typeface="NanumSquareR"/>
                <a:sym typeface="NanumSquareR"/>
              </a:defRPr>
            </a:lvl1pPr>
          </a:lstStyle>
          <a:p>
            <a:r>
              <a:t>팀 구성 및 역할</a:t>
            </a:r>
          </a:p>
        </p:txBody>
      </p:sp>
      <p:grpSp>
        <p:nvGrpSpPr>
          <p:cNvPr id="171" name="그룹"/>
          <p:cNvGrpSpPr/>
          <p:nvPr/>
        </p:nvGrpSpPr>
        <p:grpSpPr>
          <a:xfrm>
            <a:off x="1646286" y="2634769"/>
            <a:ext cx="609497" cy="635881"/>
            <a:chOff x="0" y="0"/>
            <a:chExt cx="609495" cy="635879"/>
          </a:xfrm>
        </p:grpSpPr>
        <p:sp>
          <p:nvSpPr>
            <p:cNvPr id="169" name="TextBox 4"/>
            <p:cNvSpPr txBox="1"/>
            <p:nvPr/>
          </p:nvSpPr>
          <p:spPr>
            <a:xfrm>
              <a:off x="0" y="0"/>
              <a:ext cx="609496" cy="367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lvl1pPr defTabSz="1300480">
                <a:defRPr sz="2200" b="1" spc="-44">
                  <a:solidFill>
                    <a:srgbClr val="FFFFFF"/>
                  </a:solidFill>
                  <a:latin typeface="나눔고딕"/>
                  <a:ea typeface="나눔고딕"/>
                  <a:cs typeface="나눔고딕"/>
                  <a:sym typeface="나눔고딕"/>
                </a:defRPr>
              </a:lvl1pPr>
            </a:lstStyle>
            <a:p>
              <a:r>
                <a:t>01</a:t>
              </a:r>
            </a:p>
          </p:txBody>
        </p:sp>
        <p:sp>
          <p:nvSpPr>
            <p:cNvPr id="170" name="正方形/長方形 1"/>
            <p:cNvSpPr/>
            <p:nvPr/>
          </p:nvSpPr>
          <p:spPr>
            <a:xfrm>
              <a:off x="152241" y="356267"/>
              <a:ext cx="279613" cy="279613"/>
            </a:xfrm>
            <a:prstGeom prst="rect">
              <a:avLst/>
            </a:prstGeom>
            <a:solidFill>
              <a:srgbClr val="FFFFFF"/>
            </a:solidFill>
            <a:ln w="12700" cap="flat">
              <a:noFill/>
              <a:miter lim="400000"/>
            </a:ln>
            <a:effectLst/>
          </p:spPr>
          <p:txBody>
            <a:bodyPr wrap="square" lIns="48767" tIns="48767" rIns="48767" bIns="48767" numCol="1" anchor="ctr">
              <a:noAutofit/>
            </a:bodyPr>
            <a:lstStyle/>
            <a:p>
              <a:pPr marL="349250" indent="-349250" defTabSz="1300480">
                <a:buSzPct val="100000"/>
                <a:buFont typeface="Arial"/>
                <a:buChar char="•"/>
                <a:defRPr sz="2200" spc="-44">
                  <a:solidFill>
                    <a:srgbClr val="FFFFFF"/>
                  </a:solidFill>
                  <a:latin typeface="나눔고딕"/>
                  <a:ea typeface="나눔고딕"/>
                  <a:cs typeface="나눔고딕"/>
                  <a:sym typeface="나눔고딕"/>
                </a:defRPr>
              </a:pPr>
              <a:endParaRPr/>
            </a:p>
          </p:txBody>
        </p:sp>
      </p:grpSp>
      <p:sp>
        <p:nvSpPr>
          <p:cNvPr id="172" name="テキスト ボックス 2"/>
          <p:cNvSpPr txBox="1"/>
          <p:nvPr/>
        </p:nvSpPr>
        <p:spPr>
          <a:xfrm>
            <a:off x="2820365" y="4944812"/>
            <a:ext cx="2457197" cy="49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r" defTabSz="1300480">
              <a:defRPr sz="2800" spc="-84">
                <a:solidFill>
                  <a:srgbClr val="FFFFFF"/>
                </a:solidFill>
                <a:latin typeface="NanumSquareR"/>
                <a:ea typeface="NanumSquareR"/>
                <a:cs typeface="NanumSquareR"/>
                <a:sym typeface="NanumSquareR"/>
              </a:defRPr>
            </a:lvl1pPr>
          </a:lstStyle>
          <a:p>
            <a:r>
              <a:t>수행절차 및 방법</a:t>
            </a:r>
          </a:p>
        </p:txBody>
      </p:sp>
      <p:sp>
        <p:nvSpPr>
          <p:cNvPr id="173" name="テキスト ボックス 2"/>
          <p:cNvSpPr txBox="1"/>
          <p:nvPr/>
        </p:nvSpPr>
        <p:spPr>
          <a:xfrm>
            <a:off x="2827477" y="6066447"/>
            <a:ext cx="2535429" cy="49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r" defTabSz="1300480">
              <a:defRPr sz="2800" spc="-84">
                <a:solidFill>
                  <a:srgbClr val="FFFFFF"/>
                </a:solidFill>
                <a:latin typeface="NanumSquareR"/>
                <a:ea typeface="NanumSquareR"/>
                <a:cs typeface="NanumSquareR"/>
                <a:sym typeface="NanumSquareR"/>
              </a:defRPr>
            </a:lvl1pPr>
          </a:lstStyle>
          <a:p>
            <a:r>
              <a:t>결론 및 향후 과제</a:t>
            </a:r>
          </a:p>
        </p:txBody>
      </p:sp>
      <p:sp>
        <p:nvSpPr>
          <p:cNvPr id="174" name="テキスト ボックス 2"/>
          <p:cNvSpPr txBox="1"/>
          <p:nvPr/>
        </p:nvSpPr>
        <p:spPr>
          <a:xfrm>
            <a:off x="2828493" y="7188082"/>
            <a:ext cx="1049021" cy="49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r" defTabSz="1300480">
              <a:defRPr sz="2800" spc="-84">
                <a:solidFill>
                  <a:srgbClr val="FFFFFF"/>
                </a:solidFill>
                <a:latin typeface="NanumSquareR"/>
                <a:ea typeface="NanumSquareR"/>
                <a:cs typeface="NanumSquareR"/>
                <a:sym typeface="NanumSquareR"/>
              </a:defRPr>
            </a:lvl1pPr>
          </a:lstStyle>
          <a:p>
            <a:r>
              <a:t>느낀점</a:t>
            </a:r>
          </a:p>
        </p:txBody>
      </p:sp>
      <p:grpSp>
        <p:nvGrpSpPr>
          <p:cNvPr id="177" name="그룹"/>
          <p:cNvGrpSpPr/>
          <p:nvPr/>
        </p:nvGrpSpPr>
        <p:grpSpPr>
          <a:xfrm>
            <a:off x="1646286" y="3757205"/>
            <a:ext cx="609497" cy="635881"/>
            <a:chOff x="12700" y="-12700"/>
            <a:chExt cx="609495" cy="635879"/>
          </a:xfrm>
        </p:grpSpPr>
        <p:sp>
          <p:nvSpPr>
            <p:cNvPr id="175" name="TextBox 4"/>
            <p:cNvSpPr txBox="1"/>
            <p:nvPr/>
          </p:nvSpPr>
          <p:spPr>
            <a:xfrm>
              <a:off x="12700" y="-12700"/>
              <a:ext cx="609496" cy="367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lvl1pPr defTabSz="1300480">
                <a:defRPr sz="2200" b="1" spc="-44">
                  <a:solidFill>
                    <a:srgbClr val="FFFFFF"/>
                  </a:solidFill>
                  <a:latin typeface="나눔고딕"/>
                  <a:ea typeface="나눔고딕"/>
                  <a:cs typeface="나눔고딕"/>
                  <a:sym typeface="나눔고딕"/>
                </a:defRPr>
              </a:lvl1pPr>
            </a:lstStyle>
            <a:p>
              <a:r>
                <a:t>02</a:t>
              </a:r>
            </a:p>
          </p:txBody>
        </p:sp>
        <p:sp>
          <p:nvSpPr>
            <p:cNvPr id="176" name="正方形/長方形 1"/>
            <p:cNvSpPr/>
            <p:nvPr/>
          </p:nvSpPr>
          <p:spPr>
            <a:xfrm>
              <a:off x="164941" y="343567"/>
              <a:ext cx="279613" cy="279613"/>
            </a:xfrm>
            <a:prstGeom prst="rect">
              <a:avLst/>
            </a:prstGeom>
            <a:solidFill>
              <a:srgbClr val="FFFFFF"/>
            </a:solidFill>
            <a:ln w="12700" cap="flat">
              <a:noFill/>
              <a:miter lim="400000"/>
            </a:ln>
            <a:effectLst/>
          </p:spPr>
          <p:txBody>
            <a:bodyPr wrap="square" lIns="48767" tIns="48767" rIns="48767" bIns="48767" numCol="1" anchor="ctr">
              <a:noAutofit/>
            </a:bodyPr>
            <a:lstStyle/>
            <a:p>
              <a:pPr marL="349250" indent="-349250" defTabSz="1300480">
                <a:buSzPct val="100000"/>
                <a:buFont typeface="Arial"/>
                <a:buChar char="•"/>
                <a:defRPr sz="2200" spc="-44">
                  <a:solidFill>
                    <a:srgbClr val="FFFFFF"/>
                  </a:solidFill>
                  <a:latin typeface="나눔고딕"/>
                  <a:ea typeface="나눔고딕"/>
                  <a:cs typeface="나눔고딕"/>
                  <a:sym typeface="나눔고딕"/>
                </a:defRPr>
              </a:pPr>
              <a:endParaRPr/>
            </a:p>
          </p:txBody>
        </p:sp>
      </p:grpSp>
      <p:grpSp>
        <p:nvGrpSpPr>
          <p:cNvPr id="180" name="그룹"/>
          <p:cNvGrpSpPr/>
          <p:nvPr/>
        </p:nvGrpSpPr>
        <p:grpSpPr>
          <a:xfrm>
            <a:off x="1646286" y="4878840"/>
            <a:ext cx="609497" cy="635881"/>
            <a:chOff x="12700" y="-12700"/>
            <a:chExt cx="609495" cy="635879"/>
          </a:xfrm>
        </p:grpSpPr>
        <p:sp>
          <p:nvSpPr>
            <p:cNvPr id="178" name="TextBox 4"/>
            <p:cNvSpPr txBox="1"/>
            <p:nvPr/>
          </p:nvSpPr>
          <p:spPr>
            <a:xfrm>
              <a:off x="12700" y="-12700"/>
              <a:ext cx="609496" cy="367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lvl1pPr defTabSz="1300480">
                <a:defRPr sz="2200" b="1" spc="-44">
                  <a:solidFill>
                    <a:srgbClr val="FFFFFF"/>
                  </a:solidFill>
                  <a:latin typeface="나눔고딕"/>
                  <a:ea typeface="나눔고딕"/>
                  <a:cs typeface="나눔고딕"/>
                  <a:sym typeface="나눔고딕"/>
                </a:defRPr>
              </a:lvl1pPr>
            </a:lstStyle>
            <a:p>
              <a:r>
                <a:t>03</a:t>
              </a:r>
            </a:p>
          </p:txBody>
        </p:sp>
        <p:sp>
          <p:nvSpPr>
            <p:cNvPr id="179" name="正方形/長方形 1"/>
            <p:cNvSpPr/>
            <p:nvPr/>
          </p:nvSpPr>
          <p:spPr>
            <a:xfrm>
              <a:off x="164941" y="343567"/>
              <a:ext cx="279613" cy="279613"/>
            </a:xfrm>
            <a:prstGeom prst="rect">
              <a:avLst/>
            </a:prstGeom>
            <a:solidFill>
              <a:srgbClr val="FFFFFF"/>
            </a:solidFill>
            <a:ln w="12700" cap="flat">
              <a:noFill/>
              <a:miter lim="400000"/>
            </a:ln>
            <a:effectLst/>
          </p:spPr>
          <p:txBody>
            <a:bodyPr wrap="square" lIns="48767" tIns="48767" rIns="48767" bIns="48767" numCol="1" anchor="ctr">
              <a:noAutofit/>
            </a:bodyPr>
            <a:lstStyle/>
            <a:p>
              <a:pPr marL="349250" indent="-349250" defTabSz="1300480">
                <a:buSzPct val="100000"/>
                <a:buFont typeface="Arial"/>
                <a:buChar char="•"/>
                <a:defRPr sz="2200" spc="-44">
                  <a:solidFill>
                    <a:srgbClr val="FFFFFF"/>
                  </a:solidFill>
                  <a:latin typeface="나눔고딕"/>
                  <a:ea typeface="나눔고딕"/>
                  <a:cs typeface="나눔고딕"/>
                  <a:sym typeface="나눔고딕"/>
                </a:defRPr>
              </a:pPr>
              <a:endParaRPr/>
            </a:p>
          </p:txBody>
        </p:sp>
      </p:grpSp>
      <p:grpSp>
        <p:nvGrpSpPr>
          <p:cNvPr id="183" name="그룹"/>
          <p:cNvGrpSpPr/>
          <p:nvPr/>
        </p:nvGrpSpPr>
        <p:grpSpPr>
          <a:xfrm>
            <a:off x="1646286" y="6000475"/>
            <a:ext cx="609497" cy="635881"/>
            <a:chOff x="12700" y="-12700"/>
            <a:chExt cx="609495" cy="635879"/>
          </a:xfrm>
        </p:grpSpPr>
        <p:sp>
          <p:nvSpPr>
            <p:cNvPr id="181" name="TextBox 4"/>
            <p:cNvSpPr txBox="1"/>
            <p:nvPr/>
          </p:nvSpPr>
          <p:spPr>
            <a:xfrm>
              <a:off x="12700" y="-12700"/>
              <a:ext cx="609496" cy="367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lvl1pPr defTabSz="1300480">
                <a:defRPr sz="2200" b="1" spc="-44">
                  <a:solidFill>
                    <a:srgbClr val="FFFFFF"/>
                  </a:solidFill>
                  <a:latin typeface="나눔고딕"/>
                  <a:ea typeface="나눔고딕"/>
                  <a:cs typeface="나눔고딕"/>
                  <a:sym typeface="나눔고딕"/>
                </a:defRPr>
              </a:lvl1pPr>
            </a:lstStyle>
            <a:p>
              <a:r>
                <a:t>04</a:t>
              </a:r>
            </a:p>
          </p:txBody>
        </p:sp>
        <p:sp>
          <p:nvSpPr>
            <p:cNvPr id="182" name="正方形/長方形 1"/>
            <p:cNvSpPr/>
            <p:nvPr/>
          </p:nvSpPr>
          <p:spPr>
            <a:xfrm>
              <a:off x="164941" y="343567"/>
              <a:ext cx="279613" cy="279613"/>
            </a:xfrm>
            <a:prstGeom prst="rect">
              <a:avLst/>
            </a:prstGeom>
            <a:solidFill>
              <a:srgbClr val="FFFFFF"/>
            </a:solidFill>
            <a:ln w="12700" cap="flat">
              <a:noFill/>
              <a:miter lim="400000"/>
            </a:ln>
            <a:effectLst/>
          </p:spPr>
          <p:txBody>
            <a:bodyPr wrap="square" lIns="48767" tIns="48767" rIns="48767" bIns="48767" numCol="1" anchor="ctr">
              <a:noAutofit/>
            </a:bodyPr>
            <a:lstStyle/>
            <a:p>
              <a:pPr marL="349250" indent="-349250" defTabSz="1300480">
                <a:buSzPct val="100000"/>
                <a:buFont typeface="Arial"/>
                <a:buChar char="•"/>
                <a:defRPr sz="2200" spc="-44">
                  <a:solidFill>
                    <a:srgbClr val="FFFFFF"/>
                  </a:solidFill>
                  <a:latin typeface="나눔고딕"/>
                  <a:ea typeface="나눔고딕"/>
                  <a:cs typeface="나눔고딕"/>
                  <a:sym typeface="나눔고딕"/>
                </a:defRPr>
              </a:pPr>
              <a:endParaRPr/>
            </a:p>
          </p:txBody>
        </p:sp>
      </p:grpSp>
      <p:grpSp>
        <p:nvGrpSpPr>
          <p:cNvPr id="186" name="그룹"/>
          <p:cNvGrpSpPr/>
          <p:nvPr/>
        </p:nvGrpSpPr>
        <p:grpSpPr>
          <a:xfrm>
            <a:off x="1646286" y="7122110"/>
            <a:ext cx="609497" cy="635881"/>
            <a:chOff x="12700" y="-12700"/>
            <a:chExt cx="609495" cy="635879"/>
          </a:xfrm>
        </p:grpSpPr>
        <p:sp>
          <p:nvSpPr>
            <p:cNvPr id="184" name="TextBox 4"/>
            <p:cNvSpPr txBox="1"/>
            <p:nvPr/>
          </p:nvSpPr>
          <p:spPr>
            <a:xfrm>
              <a:off x="12700" y="-12700"/>
              <a:ext cx="609496" cy="367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lvl1pPr defTabSz="1300480">
                <a:defRPr sz="2200" b="1" spc="-44">
                  <a:solidFill>
                    <a:srgbClr val="FFFFFF"/>
                  </a:solidFill>
                  <a:latin typeface="나눔고딕"/>
                  <a:ea typeface="나눔고딕"/>
                  <a:cs typeface="나눔고딕"/>
                  <a:sym typeface="나눔고딕"/>
                </a:defRPr>
              </a:lvl1pPr>
            </a:lstStyle>
            <a:p>
              <a:r>
                <a:t>05</a:t>
              </a:r>
            </a:p>
          </p:txBody>
        </p:sp>
        <p:sp>
          <p:nvSpPr>
            <p:cNvPr id="185" name="正方形/長方形 1"/>
            <p:cNvSpPr/>
            <p:nvPr/>
          </p:nvSpPr>
          <p:spPr>
            <a:xfrm>
              <a:off x="164941" y="343567"/>
              <a:ext cx="279613" cy="279613"/>
            </a:xfrm>
            <a:prstGeom prst="rect">
              <a:avLst/>
            </a:prstGeom>
            <a:solidFill>
              <a:srgbClr val="FFFFFF"/>
            </a:solidFill>
            <a:ln w="12700" cap="flat">
              <a:noFill/>
              <a:miter lim="400000"/>
            </a:ln>
            <a:effectLst/>
          </p:spPr>
          <p:txBody>
            <a:bodyPr wrap="square" lIns="48767" tIns="48767" rIns="48767" bIns="48767" numCol="1" anchor="ctr">
              <a:noAutofit/>
            </a:bodyPr>
            <a:lstStyle/>
            <a:p>
              <a:pPr marL="349250" indent="-349250" defTabSz="1300480">
                <a:buSzPct val="100000"/>
                <a:buFont typeface="Arial"/>
                <a:buChar char="•"/>
                <a:defRPr sz="2200" spc="-44">
                  <a:solidFill>
                    <a:srgbClr val="FFFFFF"/>
                  </a:solidFill>
                  <a:latin typeface="나눔고딕"/>
                  <a:ea typeface="나눔고딕"/>
                  <a:cs typeface="나눔고딕"/>
                  <a:sym typeface="나눔고딕"/>
                </a:defRPr>
              </a:pPr>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11"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12"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13"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14"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15"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16"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17"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418"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3"/>
          <a:stretch>
            <a:fillRect/>
          </a:stretch>
        </p:blipFill>
        <p:spPr>
          <a:xfrm>
            <a:off x="63500" y="1548812"/>
            <a:ext cx="6755474" cy="6755475"/>
          </a:xfrm>
          <a:prstGeom prst="rect">
            <a:avLst/>
          </a:prstGeom>
          <a:ln w="12700">
            <a:miter lim="400000"/>
          </a:ln>
        </p:spPr>
      </p:pic>
      <p:pic>
        <p:nvPicPr>
          <p:cNvPr id="419"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4"/>
          <a:stretch>
            <a:fillRect/>
          </a:stretch>
        </p:blipFill>
        <p:spPr>
          <a:xfrm>
            <a:off x="5890517" y="1548812"/>
            <a:ext cx="6755475" cy="675547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22"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23"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24"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25"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26"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27"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28"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429"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3"/>
          <a:stretch>
            <a:fillRect/>
          </a:stretch>
        </p:blipFill>
        <p:spPr>
          <a:xfrm>
            <a:off x="3054779" y="1749685"/>
            <a:ext cx="6895242" cy="689524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32"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33"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34"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35"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36"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37"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38"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441" name="그룹"/>
          <p:cNvGrpSpPr/>
          <p:nvPr/>
        </p:nvGrpSpPr>
        <p:grpSpPr>
          <a:xfrm>
            <a:off x="2942218" y="1144868"/>
            <a:ext cx="7120364" cy="7120365"/>
            <a:chOff x="0" y="0"/>
            <a:chExt cx="7120363" cy="7120363"/>
          </a:xfrm>
        </p:grpSpPr>
        <p:pic>
          <p:nvPicPr>
            <p:cNvPr id="439"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3"/>
            <a:stretch>
              <a:fillRect/>
            </a:stretch>
          </p:blipFill>
          <p:spPr>
            <a:xfrm>
              <a:off x="0" y="0"/>
              <a:ext cx="7120364" cy="7120364"/>
            </a:xfrm>
            <a:prstGeom prst="rect">
              <a:avLst/>
            </a:prstGeom>
            <a:ln w="12700" cap="flat">
              <a:noFill/>
              <a:miter lim="400000"/>
            </a:ln>
            <a:effectLst/>
          </p:spPr>
        </p:pic>
        <p:sp>
          <p:nvSpPr>
            <p:cNvPr id="440" name="&lt;사고다발 지역과 응급실의 평균 거리&gt;"/>
            <p:cNvSpPr txBox="1"/>
            <p:nvPr/>
          </p:nvSpPr>
          <p:spPr>
            <a:xfrm>
              <a:off x="2018744" y="499193"/>
              <a:ext cx="3343149" cy="3241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r>
                <a:t>&lt;사고다발 지역과 응급실의 평균 거리&gt;</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44"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45"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46"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447"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48"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449"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52"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453"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54"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55"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느낀점</a:t>
            </a:r>
          </a:p>
        </p:txBody>
      </p:sp>
      <p:sp>
        <p:nvSpPr>
          <p:cNvPr id="456"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457"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18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190"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191"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192"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193"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194"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pSp>
        <p:nvGrpSpPr>
          <p:cNvPr id="2" name="그룹 1">
            <a:extLst>
              <a:ext uri="{FF2B5EF4-FFF2-40B4-BE49-F238E27FC236}">
                <a16:creationId xmlns:a16="http://schemas.microsoft.com/office/drawing/2014/main" id="{8C908F1B-98F9-5245-9E74-8C9710E1A788}"/>
              </a:ext>
            </a:extLst>
          </p:cNvPr>
          <p:cNvGrpSpPr/>
          <p:nvPr/>
        </p:nvGrpSpPr>
        <p:grpSpPr>
          <a:xfrm>
            <a:off x="431800" y="2455333"/>
            <a:ext cx="12141200" cy="3647257"/>
            <a:chOff x="431800" y="2455333"/>
            <a:chExt cx="12141200" cy="3647257"/>
          </a:xfrm>
        </p:grpSpPr>
        <p:sp>
          <p:nvSpPr>
            <p:cNvPr id="195" name="직사각형"/>
            <p:cNvSpPr/>
            <p:nvPr/>
          </p:nvSpPr>
          <p:spPr>
            <a:xfrm>
              <a:off x="431800" y="2455333"/>
              <a:ext cx="12141200" cy="3647257"/>
            </a:xfrm>
            <a:prstGeom prst="rect">
              <a:avLst/>
            </a:prstGeom>
            <a:ln w="12700">
              <a:noFill/>
              <a:custDash>
                <a:ds d="100000" sp="200000"/>
              </a:custDash>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pic>
          <p:nvPicPr>
            <p:cNvPr id="196" name="KakaoTalk_Photo_2021-08-21-17-28-43.png" descr="KakaoTalk_Photo_2021-08-21-17-28-43.png"/>
            <p:cNvPicPr>
              <a:picLocks noChangeAspect="1"/>
            </p:cNvPicPr>
            <p:nvPr/>
          </p:nvPicPr>
          <p:blipFill>
            <a:blip r:embed="rId3"/>
            <a:stretch>
              <a:fillRect/>
            </a:stretch>
          </p:blipFill>
          <p:spPr>
            <a:xfrm>
              <a:off x="914584" y="2882947"/>
              <a:ext cx="3200032" cy="2792028"/>
            </a:xfrm>
            <a:prstGeom prst="rect">
              <a:avLst/>
            </a:prstGeom>
            <a:ln w="12700">
              <a:miter lim="400000"/>
            </a:ln>
          </p:spPr>
        </p:pic>
        <p:sp>
          <p:nvSpPr>
            <p:cNvPr id="197" name="OECD 평균 대비 가장 취약한 3대 지표 중 하나, 교통사고…"/>
            <p:cNvSpPr txBox="1"/>
            <p:nvPr/>
          </p:nvSpPr>
          <p:spPr>
            <a:xfrm>
              <a:off x="4804749" y="3629991"/>
              <a:ext cx="7536645" cy="1228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60421" indent="-160421" algn="l" defTabSz="914400">
                <a:buSzPct val="100000"/>
                <a:buFont typeface="Arial"/>
                <a:buChar char="•"/>
                <a:defRPr spc="-32">
                  <a:solidFill>
                    <a:srgbClr val="000000"/>
                  </a:solidFill>
                  <a:latin typeface="NanumSquareR"/>
                  <a:ea typeface="NanumSquareR"/>
                  <a:cs typeface="NanumSquareR"/>
                  <a:sym typeface="NanumSquareR"/>
                </a:defRPr>
              </a:pPr>
              <a:r>
                <a:rPr dirty="0"/>
                <a:t>OECD </a:t>
              </a:r>
              <a:r>
                <a:rPr dirty="0" err="1"/>
                <a:t>평균</a:t>
              </a:r>
              <a:r>
                <a:rPr dirty="0"/>
                <a:t> </a:t>
              </a:r>
              <a:r>
                <a:rPr dirty="0" err="1"/>
                <a:t>대비</a:t>
              </a:r>
              <a:r>
                <a:rPr dirty="0"/>
                <a:t> </a:t>
              </a:r>
              <a:r>
                <a:rPr dirty="0" err="1"/>
                <a:t>가장</a:t>
              </a:r>
              <a:r>
                <a:rPr dirty="0"/>
                <a:t> </a:t>
              </a:r>
              <a:r>
                <a:rPr dirty="0" err="1"/>
                <a:t>취약한</a:t>
              </a:r>
              <a:r>
                <a:rPr dirty="0"/>
                <a:t> 3대 </a:t>
              </a:r>
              <a:r>
                <a:rPr dirty="0" err="1"/>
                <a:t>지표</a:t>
              </a:r>
              <a:r>
                <a:rPr dirty="0"/>
                <a:t> </a:t>
              </a:r>
              <a:r>
                <a:rPr dirty="0" err="1"/>
                <a:t>중</a:t>
              </a:r>
              <a:r>
                <a:rPr dirty="0"/>
                <a:t> </a:t>
              </a:r>
              <a:r>
                <a:rPr dirty="0" err="1"/>
                <a:t>하나</a:t>
              </a:r>
              <a:r>
                <a:rPr dirty="0"/>
                <a:t>, </a:t>
              </a:r>
              <a:r>
                <a:rPr b="1" dirty="0" err="1">
                  <a:latin typeface="NanumSquareB"/>
                  <a:ea typeface="NanumSquareB"/>
                  <a:cs typeface="NanumSquareB"/>
                  <a:sym typeface="NanumSquareB"/>
                </a:rPr>
                <a:t>교통사고</a:t>
              </a:r>
              <a:endParaRPr b="1" dirty="0">
                <a:latin typeface="NanumSquareB"/>
                <a:ea typeface="NanumSquareB"/>
                <a:cs typeface="NanumSquareB"/>
                <a:sym typeface="NanumSquareB"/>
              </a:endParaRPr>
            </a:p>
            <a:p>
              <a:pPr marL="160421" indent="-160421" algn="l" defTabSz="914400">
                <a:buSzPct val="100000"/>
                <a:buFont typeface="Arial"/>
                <a:buChar char="•"/>
                <a:defRPr spc="-32">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1" indent="-160421" algn="l" defTabSz="914400">
                <a:buSzPct val="100000"/>
                <a:buFont typeface="Arial"/>
                <a:buChar char="•"/>
                <a:defRPr spc="-32">
                  <a:solidFill>
                    <a:srgbClr val="000000"/>
                  </a:solidFill>
                  <a:latin typeface="NanumSquareR"/>
                  <a:ea typeface="NanumSquareR"/>
                  <a:cs typeface="NanumSquareR"/>
                  <a:sym typeface="NanumSquareR"/>
                </a:defRPr>
              </a:pPr>
              <a:r>
                <a:rPr dirty="0" err="1"/>
                <a:t>초고령사회가</a:t>
              </a:r>
              <a:r>
                <a:rPr dirty="0"/>
                <a:t> </a:t>
              </a:r>
              <a:r>
                <a:rPr dirty="0" err="1"/>
                <a:t>진행되고</a:t>
              </a:r>
              <a:r>
                <a:rPr dirty="0"/>
                <a:t> </a:t>
              </a:r>
              <a:r>
                <a:rPr dirty="0" err="1"/>
                <a:t>있는</a:t>
              </a:r>
              <a:r>
                <a:rPr dirty="0"/>
                <a:t> </a:t>
              </a:r>
              <a:r>
                <a:rPr dirty="0" err="1"/>
                <a:t>시점에서</a:t>
              </a:r>
              <a:r>
                <a:rPr dirty="0"/>
                <a:t> </a:t>
              </a:r>
              <a:r>
                <a:rPr b="1" dirty="0" err="1">
                  <a:latin typeface="NanumSquareB"/>
                  <a:ea typeface="NanumSquareB"/>
                  <a:cs typeface="NanumSquareB"/>
                  <a:sym typeface="NanumSquareB"/>
                </a:rPr>
                <a:t>노인</a:t>
              </a:r>
              <a:r>
                <a:rPr b="1" dirty="0">
                  <a:latin typeface="NanumSquareB"/>
                  <a:ea typeface="NanumSquareB"/>
                  <a:cs typeface="NanumSquareB"/>
                  <a:sym typeface="NanumSquareB"/>
                </a:rPr>
                <a:t> </a:t>
              </a:r>
              <a:r>
                <a:rPr b="1" dirty="0" err="1">
                  <a:latin typeface="NanumSquareB"/>
                  <a:ea typeface="NanumSquareB"/>
                  <a:cs typeface="NanumSquareB"/>
                  <a:sym typeface="NanumSquareB"/>
                </a:rPr>
                <a:t>교통사고가</a:t>
              </a:r>
              <a:r>
                <a:rPr b="1" dirty="0">
                  <a:latin typeface="NanumSquareB"/>
                  <a:ea typeface="NanumSquareB"/>
                  <a:cs typeface="NanumSquareB"/>
                  <a:sym typeface="NanumSquareB"/>
                </a:rPr>
                <a:t> </a:t>
              </a:r>
              <a:r>
                <a:rPr b="1" dirty="0" err="1">
                  <a:latin typeface="NanumSquareB"/>
                  <a:ea typeface="NanumSquareB"/>
                  <a:cs typeface="NanumSquareB"/>
                  <a:sym typeface="NanumSquareB"/>
                </a:rPr>
                <a:t>큰</a:t>
              </a:r>
              <a:r>
                <a:rPr b="1" dirty="0">
                  <a:latin typeface="NanumSquareB"/>
                  <a:ea typeface="NanumSquareB"/>
                  <a:cs typeface="NanumSquareB"/>
                  <a:sym typeface="NanumSquareB"/>
                </a:rPr>
                <a:t> </a:t>
              </a:r>
              <a:r>
                <a:rPr b="1" dirty="0" err="1">
                  <a:latin typeface="NanumSquareB"/>
                  <a:ea typeface="NanumSquareB"/>
                  <a:cs typeface="NanumSquareB"/>
                  <a:sym typeface="NanumSquareB"/>
                </a:rPr>
                <a:t>문제로</a:t>
              </a:r>
              <a:r>
                <a:rPr b="1" dirty="0">
                  <a:latin typeface="NanumSquareB"/>
                  <a:ea typeface="NanumSquareB"/>
                  <a:cs typeface="NanumSquareB"/>
                  <a:sym typeface="NanumSquareB"/>
                </a:rPr>
                <a:t> </a:t>
              </a:r>
              <a:r>
                <a:rPr b="1" dirty="0" err="1">
                  <a:latin typeface="NanumSquareB"/>
                  <a:ea typeface="NanumSquareB"/>
                  <a:cs typeface="NanumSquareB"/>
                  <a:sym typeface="NanumSquareB"/>
                </a:rPr>
                <a:t>대두되고</a:t>
              </a:r>
              <a:r>
                <a:rPr b="1" dirty="0">
                  <a:latin typeface="NanumSquareB"/>
                  <a:ea typeface="NanumSquareB"/>
                  <a:cs typeface="NanumSquareB"/>
                  <a:sym typeface="NanumSquareB"/>
                </a:rPr>
                <a:t> </a:t>
              </a:r>
              <a:r>
                <a:rPr b="1" dirty="0" err="1">
                  <a:latin typeface="NanumSquareB"/>
                  <a:ea typeface="NanumSquareB"/>
                  <a:cs typeface="NanumSquareB"/>
                  <a:sym typeface="NanumSquareB"/>
                </a:rPr>
                <a:t>있는</a:t>
              </a:r>
              <a:r>
                <a:rPr b="1" dirty="0">
                  <a:latin typeface="NanumSquareB"/>
                  <a:ea typeface="NanumSquareB"/>
                  <a:cs typeface="NanumSquareB"/>
                  <a:sym typeface="NanumSquareB"/>
                </a:rPr>
                <a:t> </a:t>
              </a:r>
              <a:r>
                <a:rPr b="1" dirty="0" err="1">
                  <a:latin typeface="NanumSquareB"/>
                  <a:ea typeface="NanumSquareB"/>
                  <a:cs typeface="NanumSquareB"/>
                  <a:sym typeface="NanumSquareB"/>
                </a:rPr>
                <a:t>현황</a:t>
              </a:r>
              <a:endParaRPr b="1" dirty="0">
                <a:latin typeface="NanumSquareB"/>
                <a:ea typeface="NanumSquareB"/>
                <a:cs typeface="NanumSquareB"/>
                <a:sym typeface="NanumSquareB"/>
              </a:endParaRPr>
            </a:p>
            <a:p>
              <a:pPr marL="160421" indent="-160421" algn="l" defTabSz="914400">
                <a:buSzPct val="100000"/>
                <a:buFont typeface="Arial"/>
                <a:buChar char="•"/>
                <a:defRPr spc="-32">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1" indent="-160421" algn="l" defTabSz="914400">
                <a:buSzPct val="100000"/>
                <a:buFont typeface="Arial"/>
                <a:buChar char="•"/>
                <a:defRPr spc="-32">
                  <a:solidFill>
                    <a:srgbClr val="000000"/>
                  </a:solidFill>
                  <a:latin typeface="NanumSquareR"/>
                  <a:ea typeface="NanumSquareR"/>
                  <a:cs typeface="NanumSquareR"/>
                  <a:sym typeface="NanumSquareR"/>
                </a:defRPr>
              </a:pPr>
              <a:r>
                <a:rPr dirty="0"/>
                <a:t>2018년에서 2020년 3년동안 </a:t>
              </a:r>
              <a:r>
                <a:rPr dirty="0" err="1"/>
                <a:t>보행</a:t>
              </a:r>
              <a:r>
                <a:rPr dirty="0"/>
                <a:t> </a:t>
              </a:r>
              <a:r>
                <a:rPr dirty="0" err="1"/>
                <a:t>중</a:t>
              </a:r>
              <a:r>
                <a:rPr dirty="0"/>
                <a:t> </a:t>
              </a:r>
              <a:r>
                <a:rPr dirty="0" err="1"/>
                <a:t>교통사고</a:t>
              </a:r>
              <a:r>
                <a:rPr dirty="0"/>
                <a:t> </a:t>
              </a:r>
              <a:r>
                <a:rPr b="1" dirty="0" err="1">
                  <a:latin typeface="NanumSquareB"/>
                  <a:ea typeface="NanumSquareB"/>
                  <a:cs typeface="NanumSquareB"/>
                  <a:sym typeface="NanumSquareB"/>
                </a:rPr>
                <a:t>전체</a:t>
              </a:r>
              <a:r>
                <a:rPr b="1" dirty="0">
                  <a:latin typeface="NanumSquareB"/>
                  <a:ea typeface="NanumSquareB"/>
                  <a:cs typeface="NanumSquareB"/>
                  <a:sym typeface="NanumSquareB"/>
                </a:rPr>
                <a:t> </a:t>
              </a:r>
              <a:r>
                <a:rPr b="1" dirty="0" err="1">
                  <a:latin typeface="NanumSquareB"/>
                  <a:ea typeface="NanumSquareB"/>
                  <a:cs typeface="NanumSquareB"/>
                  <a:sym typeface="NanumSquareB"/>
                </a:rPr>
                <a:t>사망자의</a:t>
              </a:r>
              <a:r>
                <a:rPr b="1" dirty="0">
                  <a:latin typeface="NanumSquareB"/>
                  <a:ea typeface="NanumSquareB"/>
                  <a:cs typeface="NanumSquareB"/>
                  <a:sym typeface="NanumSquareB"/>
                </a:rPr>
                <a:t> </a:t>
              </a:r>
              <a:r>
                <a:rPr b="1" dirty="0" err="1">
                  <a:latin typeface="NanumSquareB"/>
                  <a:ea typeface="NanumSquareB"/>
                  <a:cs typeface="NanumSquareB"/>
                  <a:sym typeface="NanumSquareB"/>
                </a:rPr>
                <a:t>약</a:t>
              </a:r>
              <a:r>
                <a:rPr b="1" dirty="0">
                  <a:latin typeface="NanumSquareB"/>
                  <a:ea typeface="NanumSquareB"/>
                  <a:cs typeface="NanumSquareB"/>
                  <a:sym typeface="NanumSquareB"/>
                </a:rPr>
                <a:t> 58% </a:t>
              </a:r>
              <a:r>
                <a:rPr b="1" dirty="0" err="1">
                  <a:latin typeface="NanumSquareB"/>
                  <a:ea typeface="NanumSquareB"/>
                  <a:cs typeface="NanumSquareB"/>
                  <a:sym typeface="NanumSquareB"/>
                </a:rPr>
                <a:t>노인</a:t>
              </a:r>
              <a:endParaRPr b="1" dirty="0">
                <a:latin typeface="NanumSquareB"/>
                <a:ea typeface="NanumSquareB"/>
                <a:cs typeface="NanumSquareB"/>
                <a:sym typeface="NanumSquareB"/>
              </a:endParaRPr>
            </a:p>
          </p:txBody>
        </p:sp>
        <p:sp>
          <p:nvSpPr>
            <p:cNvPr id="198" name="[출처 : 한국교통안전공단(2018-2020)]"/>
            <p:cNvSpPr txBox="1"/>
            <p:nvPr/>
          </p:nvSpPr>
          <p:spPr>
            <a:xfrm>
              <a:off x="9476281" y="5712403"/>
              <a:ext cx="2937384" cy="289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1400" spc="-28">
                  <a:latin typeface="NanumSquareR"/>
                  <a:ea typeface="NanumSquareR"/>
                  <a:cs typeface="NanumSquareR"/>
                  <a:sym typeface="NanumSquareR"/>
                </a:defRPr>
              </a:lvl1pPr>
            </a:lstStyle>
            <a:p>
              <a:r>
                <a:rPr dirty="0"/>
                <a:t>[</a:t>
              </a:r>
              <a:r>
                <a:rPr dirty="0" err="1"/>
                <a:t>출처</a:t>
              </a:r>
              <a:r>
                <a:rPr dirty="0"/>
                <a:t> : </a:t>
              </a:r>
              <a:r>
                <a:rPr dirty="0" err="1"/>
                <a:t>한국교통안전공단</a:t>
              </a:r>
              <a:r>
                <a:rPr dirty="0"/>
                <a:t>(2018-2020)]</a:t>
              </a:r>
            </a:p>
          </p:txBody>
        </p:sp>
      </p:grpSp>
      <p:sp>
        <p:nvSpPr>
          <p:cNvPr id="199" name="“지역별 노인 교통 사망사고 현황 분석”"/>
          <p:cNvSpPr txBox="1"/>
          <p:nvPr/>
        </p:nvSpPr>
        <p:spPr>
          <a:xfrm>
            <a:off x="2391410" y="7024112"/>
            <a:ext cx="7917181" cy="647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4000" b="1" spc="-39">
                <a:solidFill>
                  <a:srgbClr val="000000"/>
                </a:solidFill>
                <a:latin typeface="NanumSquareEB"/>
                <a:ea typeface="NanumSquareEB"/>
                <a:cs typeface="NanumSquareEB"/>
                <a:sym typeface="NanumSquareEB"/>
              </a:defRPr>
            </a:lvl1pPr>
          </a:lstStyle>
          <a:p>
            <a:r>
              <a:rPr dirty="0"/>
              <a:t>“</a:t>
            </a:r>
            <a:r>
              <a:rPr dirty="0" err="1"/>
              <a:t>지역별</a:t>
            </a:r>
            <a:r>
              <a:rPr dirty="0"/>
              <a:t> </a:t>
            </a:r>
            <a:r>
              <a:rPr dirty="0" err="1"/>
              <a:t>노인</a:t>
            </a:r>
            <a:r>
              <a:rPr dirty="0"/>
              <a:t> </a:t>
            </a:r>
            <a:r>
              <a:rPr dirty="0" err="1"/>
              <a:t>교통</a:t>
            </a:r>
            <a:r>
              <a:rPr dirty="0"/>
              <a:t> </a:t>
            </a:r>
            <a:r>
              <a:rPr dirty="0" err="1"/>
              <a:t>사망사고</a:t>
            </a:r>
            <a:r>
              <a:rPr dirty="0"/>
              <a:t> </a:t>
            </a:r>
            <a:r>
              <a:rPr dirty="0" err="1"/>
              <a:t>현황</a:t>
            </a:r>
            <a:r>
              <a:rPr dirty="0"/>
              <a:t> </a:t>
            </a:r>
            <a:r>
              <a:rPr dirty="0" err="1"/>
              <a:t>분석</a:t>
            </a:r>
            <a:r>
              <a:rPr dirty="0"/>
              <a:t>”</a:t>
            </a:r>
          </a:p>
        </p:txBody>
      </p:sp>
      <p:sp>
        <p:nvSpPr>
          <p:cNvPr id="200" name="프로젝트 주제"/>
          <p:cNvSpPr txBox="1"/>
          <p:nvPr/>
        </p:nvSpPr>
        <p:spPr>
          <a:xfrm>
            <a:off x="721350" y="920159"/>
            <a:ext cx="1260349"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주제</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9"/>
                                        </p:tgtEl>
                                        <p:attrNameLst>
                                          <p:attrName>style.visibility</p:attrName>
                                        </p:attrNameLst>
                                      </p:cBhvr>
                                      <p:to>
                                        <p:strVal val="visible"/>
                                      </p:to>
                                    </p:set>
                                    <p:animEffect transition="in" filter="fade">
                                      <p:cBhvr>
                                        <p:cTn id="7" dur="2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03"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04"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205"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06"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07"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08"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09" name="- 연령대별 사상자수 대비 사망자 비율…"/>
          <p:cNvSpPr txBox="1"/>
          <p:nvPr/>
        </p:nvSpPr>
        <p:spPr>
          <a:xfrm>
            <a:off x="542798" y="3369512"/>
            <a:ext cx="4735370" cy="3014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70000"/>
              </a:lnSpc>
              <a:defRPr>
                <a:solidFill>
                  <a:srgbClr val="000000"/>
                </a:solidFill>
                <a:latin typeface="NanumSquareR"/>
                <a:ea typeface="NanumSquareR"/>
                <a:cs typeface="NanumSquareR"/>
                <a:sym typeface="NanumSquareR"/>
              </a:defRPr>
            </a:pPr>
            <a:r>
              <a:t>- 연령대별 사상자수 대비 사망자 비율 </a:t>
            </a:r>
          </a:p>
          <a:p>
            <a:pPr algn="l">
              <a:lnSpc>
                <a:spcPct val="170000"/>
              </a:lnSpc>
              <a:defRPr>
                <a:solidFill>
                  <a:srgbClr val="000000"/>
                </a:solidFill>
                <a:latin typeface="NanumSquareR"/>
                <a:ea typeface="NanumSquareR"/>
                <a:cs typeface="NanumSquareR"/>
                <a:sym typeface="NanumSquareR"/>
              </a:defRPr>
            </a:pPr>
            <a:r>
              <a:t>- 사고 유형별 노인교통사고 사망 발생건수 </a:t>
            </a:r>
          </a:p>
          <a:p>
            <a:pPr algn="l">
              <a:lnSpc>
                <a:spcPct val="170000"/>
              </a:lnSpc>
              <a:defRPr>
                <a:solidFill>
                  <a:srgbClr val="000000"/>
                </a:solidFill>
                <a:latin typeface="NanumSquareR"/>
                <a:ea typeface="NanumSquareR"/>
                <a:cs typeface="NanumSquareR"/>
                <a:sym typeface="NanumSquareR"/>
              </a:defRPr>
            </a:pPr>
            <a:r>
              <a:t>- 지역별 노인 인구비율과 노인 사망자수</a:t>
            </a:r>
          </a:p>
          <a:p>
            <a:pPr algn="l">
              <a:lnSpc>
                <a:spcPct val="170000"/>
              </a:lnSpc>
              <a:defRPr>
                <a:solidFill>
                  <a:srgbClr val="000000"/>
                </a:solidFill>
                <a:latin typeface="NanumSquareR"/>
                <a:ea typeface="NanumSquareR"/>
                <a:cs typeface="NanumSquareR"/>
                <a:sym typeface="NanumSquareR"/>
              </a:defRPr>
            </a:pPr>
            <a:r>
              <a:t>- 노인교통사망자수가 높은지역 </a:t>
            </a:r>
          </a:p>
          <a:p>
            <a:pPr algn="l">
              <a:lnSpc>
                <a:spcPct val="170000"/>
              </a:lnSpc>
              <a:defRPr>
                <a:solidFill>
                  <a:srgbClr val="000000"/>
                </a:solidFill>
                <a:latin typeface="NanumSquareR"/>
                <a:ea typeface="NanumSquareR"/>
                <a:cs typeface="NanumSquareR"/>
                <a:sym typeface="NanumSquareR"/>
              </a:defRPr>
            </a:pPr>
            <a:r>
              <a:t>- 시간대별,요일별,월별 노인교통사고 사망자수</a:t>
            </a:r>
          </a:p>
          <a:p>
            <a:pPr algn="l">
              <a:lnSpc>
                <a:spcPct val="170000"/>
              </a:lnSpc>
              <a:defRPr>
                <a:solidFill>
                  <a:srgbClr val="000000"/>
                </a:solidFill>
                <a:latin typeface="NanumSquareR"/>
                <a:ea typeface="NanumSquareR"/>
                <a:cs typeface="NanumSquareR"/>
                <a:sym typeface="NanumSquareR"/>
              </a:defRPr>
            </a:pPr>
            <a:r>
              <a:t>- 지역별 응급실 현황</a:t>
            </a:r>
          </a:p>
          <a:p>
            <a:pPr algn="l">
              <a:lnSpc>
                <a:spcPct val="170000"/>
              </a:lnSpc>
              <a:defRPr>
                <a:solidFill>
                  <a:srgbClr val="000000"/>
                </a:solidFill>
                <a:latin typeface="NanumSquareR"/>
                <a:ea typeface="NanumSquareR"/>
                <a:cs typeface="NanumSquareR"/>
                <a:sym typeface="NanumSquareR"/>
              </a:defRPr>
            </a:pPr>
            <a:r>
              <a:t>- 노인교통사고 다발지역</a:t>
            </a:r>
          </a:p>
          <a:p>
            <a:pPr algn="l">
              <a:lnSpc>
                <a:spcPct val="170000"/>
              </a:lnSpc>
              <a:defRPr>
                <a:solidFill>
                  <a:srgbClr val="000000"/>
                </a:solidFill>
                <a:latin typeface="NanumSquareR"/>
                <a:ea typeface="NanumSquareR"/>
                <a:cs typeface="NanumSquareR"/>
                <a:sym typeface="NanumSquareR"/>
              </a:defRPr>
            </a:pPr>
            <a:r>
              <a:t>- 노인교통사고 다발지역과 응급실거리와의 관계</a:t>
            </a:r>
          </a:p>
        </p:txBody>
      </p:sp>
      <p:sp>
        <p:nvSpPr>
          <p:cNvPr id="210" name="프로젝트 개요 중 컨셉(이지만 주요 분석 내용) :…"/>
          <p:cNvSpPr txBox="1"/>
          <p:nvPr/>
        </p:nvSpPr>
        <p:spPr>
          <a:xfrm>
            <a:off x="549721" y="2403645"/>
            <a:ext cx="5195657" cy="552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a:solidFill>
                  <a:schemeClr val="accent5">
                    <a:hueOff val="-82419"/>
                    <a:satOff val="-9513"/>
                    <a:lumOff val="-16343"/>
                  </a:schemeClr>
                </a:solidFill>
                <a:latin typeface="NanumSquareR"/>
                <a:ea typeface="NanumSquareR"/>
                <a:cs typeface="NanumSquareR"/>
                <a:sym typeface="NanumSquareR"/>
              </a:defRPr>
            </a:pPr>
            <a:r>
              <a:t>프로젝트 개요 중 컨셉(이지만 주요 분석 내용) :</a:t>
            </a:r>
          </a:p>
          <a:p>
            <a:pPr algn="l">
              <a:defRPr>
                <a:solidFill>
                  <a:schemeClr val="accent5">
                    <a:hueOff val="-82419"/>
                    <a:satOff val="-9513"/>
                    <a:lumOff val="-16343"/>
                  </a:schemeClr>
                </a:solidFill>
                <a:latin typeface="NanumSquareR"/>
                <a:ea typeface="NanumSquareR"/>
                <a:cs typeface="NanumSquareR"/>
                <a:sym typeface="NanumSquareR"/>
              </a:defRPr>
            </a:pPr>
            <a:r>
              <a:t>컨셉을 잡게된 이유를 스토리텔링으로 가볍게 집고 넘어가기</a:t>
            </a:r>
          </a:p>
        </p:txBody>
      </p:sp>
      <p:sp>
        <p:nvSpPr>
          <p:cNvPr id="211" name="프로젝트 컨셉"/>
          <p:cNvSpPr txBox="1"/>
          <p:nvPr/>
        </p:nvSpPr>
        <p:spPr>
          <a:xfrm>
            <a:off x="721350" y="920159"/>
            <a:ext cx="1260349"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컨셉</a:t>
            </a:r>
          </a:p>
        </p:txBody>
      </p:sp>
      <p:grpSp>
        <p:nvGrpSpPr>
          <p:cNvPr id="217" name="그룹"/>
          <p:cNvGrpSpPr/>
          <p:nvPr/>
        </p:nvGrpSpPr>
        <p:grpSpPr>
          <a:xfrm>
            <a:off x="6146280" y="3197232"/>
            <a:ext cx="5415861" cy="2776313"/>
            <a:chOff x="0" y="0"/>
            <a:chExt cx="5415860" cy="2776312"/>
          </a:xfrm>
        </p:grpSpPr>
        <p:pic>
          <p:nvPicPr>
            <p:cNvPr id="212" name="뷰티풀숩.png" descr="뷰티풀숩.png"/>
            <p:cNvPicPr>
              <a:picLocks noChangeAspect="1"/>
            </p:cNvPicPr>
            <p:nvPr/>
          </p:nvPicPr>
          <p:blipFill>
            <a:blip r:embed="rId2"/>
            <a:srcRect l="9589" t="32637" r="9073" b="32714"/>
            <a:stretch>
              <a:fillRect/>
            </a:stretch>
          </p:blipFill>
          <p:spPr>
            <a:xfrm>
              <a:off x="0" y="1538319"/>
              <a:ext cx="2493964" cy="796424"/>
            </a:xfrm>
            <a:custGeom>
              <a:avLst/>
              <a:gdLst/>
              <a:ahLst/>
              <a:cxnLst>
                <a:cxn ang="0">
                  <a:pos x="wd2" y="hd2"/>
                </a:cxn>
                <a:cxn ang="5400000">
                  <a:pos x="wd2" y="hd2"/>
                </a:cxn>
                <a:cxn ang="10800000">
                  <a:pos x="wd2" y="hd2"/>
                </a:cxn>
                <a:cxn ang="16200000">
                  <a:pos x="wd2" y="hd2"/>
                </a:cxn>
              </a:cxnLst>
              <a:rect l="0" t="0" r="r" b="b"/>
              <a:pathLst>
                <a:path w="21600" h="21294" extrusionOk="0">
                  <a:moveTo>
                    <a:pt x="15736" y="0"/>
                  </a:moveTo>
                  <a:cubicBezTo>
                    <a:pt x="15647" y="-2"/>
                    <a:pt x="15559" y="83"/>
                    <a:pt x="15426" y="255"/>
                  </a:cubicBezTo>
                  <a:cubicBezTo>
                    <a:pt x="15257" y="473"/>
                    <a:pt x="15082" y="821"/>
                    <a:pt x="15038" y="1029"/>
                  </a:cubicBezTo>
                  <a:cubicBezTo>
                    <a:pt x="14994" y="1238"/>
                    <a:pt x="14939" y="4760"/>
                    <a:pt x="14914" y="8850"/>
                  </a:cubicBezTo>
                  <a:lnTo>
                    <a:pt x="14870" y="16289"/>
                  </a:lnTo>
                  <a:lnTo>
                    <a:pt x="13608" y="16363"/>
                  </a:lnTo>
                  <a:lnTo>
                    <a:pt x="12347" y="16437"/>
                  </a:lnTo>
                  <a:lnTo>
                    <a:pt x="12395" y="17562"/>
                  </a:lnTo>
                  <a:cubicBezTo>
                    <a:pt x="12478" y="19474"/>
                    <a:pt x="12860" y="20748"/>
                    <a:pt x="13484" y="21191"/>
                  </a:cubicBezTo>
                  <a:cubicBezTo>
                    <a:pt x="14058" y="21598"/>
                    <a:pt x="14725" y="20771"/>
                    <a:pt x="15028" y="19270"/>
                  </a:cubicBezTo>
                  <a:cubicBezTo>
                    <a:pt x="15228" y="18279"/>
                    <a:pt x="15234" y="18001"/>
                    <a:pt x="15261" y="10113"/>
                  </a:cubicBezTo>
                  <a:cubicBezTo>
                    <a:pt x="15285" y="3138"/>
                    <a:pt x="15309" y="1910"/>
                    <a:pt x="15433" y="1486"/>
                  </a:cubicBezTo>
                  <a:cubicBezTo>
                    <a:pt x="15513" y="1213"/>
                    <a:pt x="15643" y="987"/>
                    <a:pt x="15719" y="987"/>
                  </a:cubicBezTo>
                  <a:cubicBezTo>
                    <a:pt x="15916" y="987"/>
                    <a:pt x="16189" y="1833"/>
                    <a:pt x="16189" y="2441"/>
                  </a:cubicBezTo>
                  <a:cubicBezTo>
                    <a:pt x="16189" y="2771"/>
                    <a:pt x="16255" y="2950"/>
                    <a:pt x="16372" y="2950"/>
                  </a:cubicBezTo>
                  <a:cubicBezTo>
                    <a:pt x="16752" y="2950"/>
                    <a:pt x="16501" y="844"/>
                    <a:pt x="16052" y="265"/>
                  </a:cubicBezTo>
                  <a:cubicBezTo>
                    <a:pt x="15914" y="87"/>
                    <a:pt x="15825" y="2"/>
                    <a:pt x="15736" y="0"/>
                  </a:cubicBezTo>
                  <a:close/>
                  <a:moveTo>
                    <a:pt x="11113" y="6409"/>
                  </a:moveTo>
                  <a:cubicBezTo>
                    <a:pt x="10903" y="6505"/>
                    <a:pt x="10728" y="6973"/>
                    <a:pt x="10676" y="7662"/>
                  </a:cubicBezTo>
                  <a:cubicBezTo>
                    <a:pt x="10645" y="8082"/>
                    <a:pt x="10551" y="8595"/>
                    <a:pt x="10470" y="8797"/>
                  </a:cubicBezTo>
                  <a:cubicBezTo>
                    <a:pt x="10333" y="9135"/>
                    <a:pt x="10334" y="9177"/>
                    <a:pt x="10480" y="9434"/>
                  </a:cubicBezTo>
                  <a:cubicBezTo>
                    <a:pt x="10609" y="9659"/>
                    <a:pt x="10642" y="10104"/>
                    <a:pt x="10642" y="11758"/>
                  </a:cubicBezTo>
                  <a:cubicBezTo>
                    <a:pt x="10642" y="12882"/>
                    <a:pt x="10669" y="13890"/>
                    <a:pt x="10704" y="13997"/>
                  </a:cubicBezTo>
                  <a:cubicBezTo>
                    <a:pt x="10868" y="14504"/>
                    <a:pt x="10961" y="13800"/>
                    <a:pt x="11003" y="11768"/>
                  </a:cubicBezTo>
                  <a:cubicBezTo>
                    <a:pt x="11033" y="10280"/>
                    <a:pt x="11088" y="9531"/>
                    <a:pt x="11164" y="9508"/>
                  </a:cubicBezTo>
                  <a:cubicBezTo>
                    <a:pt x="11432" y="9425"/>
                    <a:pt x="11460" y="9393"/>
                    <a:pt x="11460" y="9126"/>
                  </a:cubicBezTo>
                  <a:cubicBezTo>
                    <a:pt x="11460" y="8972"/>
                    <a:pt x="11376" y="8850"/>
                    <a:pt x="11274" y="8850"/>
                  </a:cubicBezTo>
                  <a:cubicBezTo>
                    <a:pt x="11173" y="8850"/>
                    <a:pt x="11066" y="8659"/>
                    <a:pt x="11037" y="8426"/>
                  </a:cubicBezTo>
                  <a:cubicBezTo>
                    <a:pt x="10969" y="7875"/>
                    <a:pt x="11163" y="7163"/>
                    <a:pt x="11381" y="7163"/>
                  </a:cubicBezTo>
                  <a:cubicBezTo>
                    <a:pt x="11626" y="7163"/>
                    <a:pt x="11591" y="6642"/>
                    <a:pt x="11333" y="6441"/>
                  </a:cubicBezTo>
                  <a:cubicBezTo>
                    <a:pt x="11258" y="6383"/>
                    <a:pt x="11183" y="6378"/>
                    <a:pt x="11113" y="6409"/>
                  </a:cubicBezTo>
                  <a:close/>
                  <a:moveTo>
                    <a:pt x="0" y="6600"/>
                  </a:moveTo>
                  <a:lnTo>
                    <a:pt x="0" y="10230"/>
                  </a:lnTo>
                  <a:cubicBezTo>
                    <a:pt x="0" y="12859"/>
                    <a:pt x="31" y="13894"/>
                    <a:pt x="113" y="14007"/>
                  </a:cubicBezTo>
                  <a:cubicBezTo>
                    <a:pt x="176" y="14093"/>
                    <a:pt x="522" y="14129"/>
                    <a:pt x="880" y="14092"/>
                  </a:cubicBezTo>
                  <a:cubicBezTo>
                    <a:pt x="1370" y="14042"/>
                    <a:pt x="1576" y="13897"/>
                    <a:pt x="1719" y="13498"/>
                  </a:cubicBezTo>
                  <a:cubicBezTo>
                    <a:pt x="1964" y="12811"/>
                    <a:pt x="1973" y="11347"/>
                    <a:pt x="1732" y="10675"/>
                  </a:cubicBezTo>
                  <a:cubicBezTo>
                    <a:pt x="1571" y="10225"/>
                    <a:pt x="1564" y="10123"/>
                    <a:pt x="1684" y="9593"/>
                  </a:cubicBezTo>
                  <a:cubicBezTo>
                    <a:pt x="1758" y="9269"/>
                    <a:pt x="1818" y="8655"/>
                    <a:pt x="1818" y="8235"/>
                  </a:cubicBezTo>
                  <a:cubicBezTo>
                    <a:pt x="1818" y="7027"/>
                    <a:pt x="1528" y="6600"/>
                    <a:pt x="708" y="6600"/>
                  </a:cubicBezTo>
                  <a:lnTo>
                    <a:pt x="0" y="6600"/>
                  </a:lnTo>
                  <a:close/>
                  <a:moveTo>
                    <a:pt x="9824" y="6600"/>
                  </a:moveTo>
                  <a:cubicBezTo>
                    <a:pt x="9723" y="6600"/>
                    <a:pt x="9642" y="6791"/>
                    <a:pt x="9642" y="7025"/>
                  </a:cubicBezTo>
                  <a:cubicBezTo>
                    <a:pt x="9642" y="7259"/>
                    <a:pt x="9723" y="7439"/>
                    <a:pt x="9824" y="7439"/>
                  </a:cubicBezTo>
                  <a:cubicBezTo>
                    <a:pt x="9925" y="7439"/>
                    <a:pt x="10002" y="7259"/>
                    <a:pt x="10002" y="7025"/>
                  </a:cubicBezTo>
                  <a:cubicBezTo>
                    <a:pt x="10002" y="6791"/>
                    <a:pt x="9925" y="6600"/>
                    <a:pt x="9824" y="6600"/>
                  </a:cubicBezTo>
                  <a:close/>
                  <a:moveTo>
                    <a:pt x="14007" y="6600"/>
                  </a:moveTo>
                  <a:cubicBezTo>
                    <a:pt x="13831" y="6600"/>
                    <a:pt x="13825" y="6766"/>
                    <a:pt x="13825" y="10198"/>
                  </a:cubicBezTo>
                  <a:cubicBezTo>
                    <a:pt x="13825" y="12179"/>
                    <a:pt x="13852" y="13890"/>
                    <a:pt x="13887" y="13997"/>
                  </a:cubicBezTo>
                  <a:cubicBezTo>
                    <a:pt x="14079" y="14591"/>
                    <a:pt x="14145" y="13732"/>
                    <a:pt x="14168" y="10293"/>
                  </a:cubicBezTo>
                  <a:cubicBezTo>
                    <a:pt x="14193" y="6741"/>
                    <a:pt x="14184" y="6600"/>
                    <a:pt x="14007" y="6600"/>
                  </a:cubicBezTo>
                  <a:close/>
                  <a:moveTo>
                    <a:pt x="8679" y="6866"/>
                  </a:moveTo>
                  <a:cubicBezTo>
                    <a:pt x="8611" y="6855"/>
                    <a:pt x="8548" y="7142"/>
                    <a:pt x="8548" y="7746"/>
                  </a:cubicBezTo>
                  <a:cubicBezTo>
                    <a:pt x="8548" y="8379"/>
                    <a:pt x="8499" y="8658"/>
                    <a:pt x="8366" y="8765"/>
                  </a:cubicBezTo>
                  <a:cubicBezTo>
                    <a:pt x="8158" y="8933"/>
                    <a:pt x="8125" y="9552"/>
                    <a:pt x="8311" y="9773"/>
                  </a:cubicBezTo>
                  <a:cubicBezTo>
                    <a:pt x="8395" y="9872"/>
                    <a:pt x="8447" y="10551"/>
                    <a:pt x="8473" y="11789"/>
                  </a:cubicBezTo>
                  <a:cubicBezTo>
                    <a:pt x="8498" y="13001"/>
                    <a:pt x="8559" y="13750"/>
                    <a:pt x="8645" y="13922"/>
                  </a:cubicBezTo>
                  <a:cubicBezTo>
                    <a:pt x="8824" y="14281"/>
                    <a:pt x="9300" y="14123"/>
                    <a:pt x="9346" y="13689"/>
                  </a:cubicBezTo>
                  <a:cubicBezTo>
                    <a:pt x="9367" y="13492"/>
                    <a:pt x="9308" y="13339"/>
                    <a:pt x="9212" y="13339"/>
                  </a:cubicBezTo>
                  <a:cubicBezTo>
                    <a:pt x="8935" y="13339"/>
                    <a:pt x="8820" y="12754"/>
                    <a:pt x="8820" y="11312"/>
                  </a:cubicBezTo>
                  <a:cubicBezTo>
                    <a:pt x="8820" y="10126"/>
                    <a:pt x="8851" y="9922"/>
                    <a:pt x="9050" y="9688"/>
                  </a:cubicBezTo>
                  <a:cubicBezTo>
                    <a:pt x="9333" y="9357"/>
                    <a:pt x="9342" y="8916"/>
                    <a:pt x="9071" y="8797"/>
                  </a:cubicBezTo>
                  <a:cubicBezTo>
                    <a:pt x="8914" y="8728"/>
                    <a:pt x="8859" y="8488"/>
                    <a:pt x="8837" y="7789"/>
                  </a:cubicBezTo>
                  <a:cubicBezTo>
                    <a:pt x="8818" y="7182"/>
                    <a:pt x="8747" y="6876"/>
                    <a:pt x="8679" y="6866"/>
                  </a:cubicBezTo>
                  <a:close/>
                  <a:moveTo>
                    <a:pt x="3238" y="8850"/>
                  </a:moveTo>
                  <a:cubicBezTo>
                    <a:pt x="3003" y="8795"/>
                    <a:pt x="2762" y="9002"/>
                    <a:pt x="2588" y="9540"/>
                  </a:cubicBezTo>
                  <a:cubicBezTo>
                    <a:pt x="2420" y="10060"/>
                    <a:pt x="2365" y="10527"/>
                    <a:pt x="2365" y="11450"/>
                  </a:cubicBezTo>
                  <a:cubicBezTo>
                    <a:pt x="2365" y="12728"/>
                    <a:pt x="2469" y="13345"/>
                    <a:pt x="2774" y="13859"/>
                  </a:cubicBezTo>
                  <a:cubicBezTo>
                    <a:pt x="3013" y="14262"/>
                    <a:pt x="3390" y="14253"/>
                    <a:pt x="3678" y="13848"/>
                  </a:cubicBezTo>
                  <a:cubicBezTo>
                    <a:pt x="3942" y="13477"/>
                    <a:pt x="4010" y="12597"/>
                    <a:pt x="3750" y="12914"/>
                  </a:cubicBezTo>
                  <a:cubicBezTo>
                    <a:pt x="3336" y="13419"/>
                    <a:pt x="3043" y="13384"/>
                    <a:pt x="2877" y="12819"/>
                  </a:cubicBezTo>
                  <a:cubicBezTo>
                    <a:pt x="2625" y="11961"/>
                    <a:pt x="2769" y="11651"/>
                    <a:pt x="3417" y="11651"/>
                  </a:cubicBezTo>
                  <a:cubicBezTo>
                    <a:pt x="3984" y="11651"/>
                    <a:pt x="4001" y="11632"/>
                    <a:pt x="4001" y="10940"/>
                  </a:cubicBezTo>
                  <a:cubicBezTo>
                    <a:pt x="4001" y="9756"/>
                    <a:pt x="3629" y="8943"/>
                    <a:pt x="3238" y="8850"/>
                  </a:cubicBezTo>
                  <a:close/>
                  <a:moveTo>
                    <a:pt x="5084" y="8850"/>
                  </a:moveTo>
                  <a:cubicBezTo>
                    <a:pt x="4663" y="8850"/>
                    <a:pt x="4455" y="9077"/>
                    <a:pt x="4455" y="9550"/>
                  </a:cubicBezTo>
                  <a:cubicBezTo>
                    <a:pt x="4455" y="9813"/>
                    <a:pt x="4557" y="9871"/>
                    <a:pt x="4819" y="9763"/>
                  </a:cubicBezTo>
                  <a:cubicBezTo>
                    <a:pt x="5175" y="9615"/>
                    <a:pt x="5507" y="10052"/>
                    <a:pt x="5410" y="10537"/>
                  </a:cubicBezTo>
                  <a:cubicBezTo>
                    <a:pt x="5386" y="10661"/>
                    <a:pt x="5189" y="10854"/>
                    <a:pt x="4977" y="10962"/>
                  </a:cubicBezTo>
                  <a:cubicBezTo>
                    <a:pt x="4765" y="11069"/>
                    <a:pt x="4522" y="11349"/>
                    <a:pt x="4434" y="11588"/>
                  </a:cubicBezTo>
                  <a:cubicBezTo>
                    <a:pt x="4214" y="12189"/>
                    <a:pt x="4234" y="13213"/>
                    <a:pt x="4479" y="13753"/>
                  </a:cubicBezTo>
                  <a:cubicBezTo>
                    <a:pt x="4611" y="14045"/>
                    <a:pt x="4780" y="14153"/>
                    <a:pt x="4957" y="14050"/>
                  </a:cubicBezTo>
                  <a:cubicBezTo>
                    <a:pt x="5285" y="13857"/>
                    <a:pt x="5357" y="13845"/>
                    <a:pt x="5592" y="13954"/>
                  </a:cubicBezTo>
                  <a:cubicBezTo>
                    <a:pt x="5761" y="14032"/>
                    <a:pt x="5775" y="13881"/>
                    <a:pt x="5775" y="11842"/>
                  </a:cubicBezTo>
                  <a:cubicBezTo>
                    <a:pt x="5775" y="9318"/>
                    <a:pt x="5667" y="8850"/>
                    <a:pt x="5084" y="8850"/>
                  </a:cubicBezTo>
                  <a:close/>
                  <a:moveTo>
                    <a:pt x="6459" y="8850"/>
                  </a:moveTo>
                  <a:cubicBezTo>
                    <a:pt x="6293" y="8850"/>
                    <a:pt x="6276" y="9033"/>
                    <a:pt x="6276" y="10951"/>
                  </a:cubicBezTo>
                  <a:cubicBezTo>
                    <a:pt x="6276" y="12682"/>
                    <a:pt x="6309" y="13153"/>
                    <a:pt x="6459" y="13615"/>
                  </a:cubicBezTo>
                  <a:cubicBezTo>
                    <a:pt x="6661" y="14238"/>
                    <a:pt x="6922" y="14334"/>
                    <a:pt x="7198" y="13880"/>
                  </a:cubicBezTo>
                  <a:cubicBezTo>
                    <a:pt x="7329" y="13663"/>
                    <a:pt x="7412" y="13667"/>
                    <a:pt x="7504" y="13901"/>
                  </a:cubicBezTo>
                  <a:cubicBezTo>
                    <a:pt x="7742" y="14513"/>
                    <a:pt x="7820" y="13888"/>
                    <a:pt x="7820" y="11354"/>
                  </a:cubicBezTo>
                  <a:cubicBezTo>
                    <a:pt x="7820" y="9032"/>
                    <a:pt x="7809" y="8850"/>
                    <a:pt x="7641" y="8850"/>
                  </a:cubicBezTo>
                  <a:cubicBezTo>
                    <a:pt x="7477" y="8850"/>
                    <a:pt x="7459" y="9039"/>
                    <a:pt x="7459" y="10760"/>
                  </a:cubicBezTo>
                  <a:cubicBezTo>
                    <a:pt x="7459" y="12780"/>
                    <a:pt x="7370" y="13339"/>
                    <a:pt x="7050" y="13339"/>
                  </a:cubicBezTo>
                  <a:cubicBezTo>
                    <a:pt x="6730" y="13339"/>
                    <a:pt x="6637" y="12780"/>
                    <a:pt x="6637" y="10760"/>
                  </a:cubicBezTo>
                  <a:cubicBezTo>
                    <a:pt x="6637" y="9039"/>
                    <a:pt x="6623" y="8850"/>
                    <a:pt x="6459" y="8850"/>
                  </a:cubicBezTo>
                  <a:close/>
                  <a:moveTo>
                    <a:pt x="9827" y="8850"/>
                  </a:moveTo>
                  <a:cubicBezTo>
                    <a:pt x="9655" y="8850"/>
                    <a:pt x="9642" y="9015"/>
                    <a:pt x="9642" y="11323"/>
                  </a:cubicBezTo>
                  <a:cubicBezTo>
                    <a:pt x="9642" y="12686"/>
                    <a:pt x="9669" y="13890"/>
                    <a:pt x="9703" y="13997"/>
                  </a:cubicBezTo>
                  <a:cubicBezTo>
                    <a:pt x="9879" y="14538"/>
                    <a:pt x="9961" y="13784"/>
                    <a:pt x="9985" y="11418"/>
                  </a:cubicBezTo>
                  <a:cubicBezTo>
                    <a:pt x="10010" y="8990"/>
                    <a:pt x="10002" y="8850"/>
                    <a:pt x="9827" y="8850"/>
                  </a:cubicBezTo>
                  <a:close/>
                  <a:moveTo>
                    <a:pt x="20080" y="8850"/>
                  </a:moveTo>
                  <a:cubicBezTo>
                    <a:pt x="19931" y="8850"/>
                    <a:pt x="19915" y="9164"/>
                    <a:pt x="19915" y="12490"/>
                  </a:cubicBezTo>
                  <a:cubicBezTo>
                    <a:pt x="19915" y="15951"/>
                    <a:pt x="19925" y="16140"/>
                    <a:pt x="20098" y="16140"/>
                  </a:cubicBezTo>
                  <a:cubicBezTo>
                    <a:pt x="20248" y="16140"/>
                    <a:pt x="20280" y="15957"/>
                    <a:pt x="20280" y="15068"/>
                  </a:cubicBezTo>
                  <a:cubicBezTo>
                    <a:pt x="20280" y="13725"/>
                    <a:pt x="20318" y="13604"/>
                    <a:pt x="20637" y="13975"/>
                  </a:cubicBezTo>
                  <a:cubicBezTo>
                    <a:pt x="21050" y="14456"/>
                    <a:pt x="21439" y="13815"/>
                    <a:pt x="21558" y="12447"/>
                  </a:cubicBezTo>
                  <a:cubicBezTo>
                    <a:pt x="21587" y="12118"/>
                    <a:pt x="21600" y="11768"/>
                    <a:pt x="21600" y="11429"/>
                  </a:cubicBezTo>
                  <a:cubicBezTo>
                    <a:pt x="21599" y="10412"/>
                    <a:pt x="21476" y="9450"/>
                    <a:pt x="21280" y="9126"/>
                  </a:cubicBezTo>
                  <a:cubicBezTo>
                    <a:pt x="21055" y="8755"/>
                    <a:pt x="20580" y="8766"/>
                    <a:pt x="20503" y="9147"/>
                  </a:cubicBezTo>
                  <a:cubicBezTo>
                    <a:pt x="20459" y="9367"/>
                    <a:pt x="20413" y="9367"/>
                    <a:pt x="20342" y="9147"/>
                  </a:cubicBezTo>
                  <a:cubicBezTo>
                    <a:pt x="20287" y="8979"/>
                    <a:pt x="20170" y="8850"/>
                    <a:pt x="20080" y="8850"/>
                  </a:cubicBezTo>
                  <a:close/>
                  <a:moveTo>
                    <a:pt x="16588" y="8861"/>
                  </a:moveTo>
                  <a:cubicBezTo>
                    <a:pt x="16137" y="8850"/>
                    <a:pt x="15774" y="9622"/>
                    <a:pt x="15691" y="10781"/>
                  </a:cubicBezTo>
                  <a:cubicBezTo>
                    <a:pt x="15616" y="11842"/>
                    <a:pt x="15848" y="13550"/>
                    <a:pt x="16117" y="13901"/>
                  </a:cubicBezTo>
                  <a:cubicBezTo>
                    <a:pt x="16713" y="14680"/>
                    <a:pt x="17461" y="13409"/>
                    <a:pt x="17461" y="11620"/>
                  </a:cubicBezTo>
                  <a:cubicBezTo>
                    <a:pt x="17461" y="9871"/>
                    <a:pt x="17146" y="8874"/>
                    <a:pt x="16588" y="8861"/>
                  </a:cubicBezTo>
                  <a:close/>
                  <a:moveTo>
                    <a:pt x="12003" y="8882"/>
                  </a:moveTo>
                  <a:cubicBezTo>
                    <a:pt x="11966" y="8856"/>
                    <a:pt x="11919" y="8888"/>
                    <a:pt x="11862" y="8956"/>
                  </a:cubicBezTo>
                  <a:cubicBezTo>
                    <a:pt x="11632" y="9229"/>
                    <a:pt x="11708" y="13229"/>
                    <a:pt x="11955" y="13784"/>
                  </a:cubicBezTo>
                  <a:cubicBezTo>
                    <a:pt x="12163" y="14254"/>
                    <a:pt x="12405" y="14289"/>
                    <a:pt x="12653" y="13880"/>
                  </a:cubicBezTo>
                  <a:cubicBezTo>
                    <a:pt x="12785" y="13661"/>
                    <a:pt x="12870" y="13668"/>
                    <a:pt x="12965" y="13912"/>
                  </a:cubicBezTo>
                  <a:cubicBezTo>
                    <a:pt x="13067" y="14172"/>
                    <a:pt x="13128" y="14169"/>
                    <a:pt x="13237" y="13890"/>
                  </a:cubicBezTo>
                  <a:cubicBezTo>
                    <a:pt x="13346" y="13611"/>
                    <a:pt x="13371" y="13033"/>
                    <a:pt x="13350" y="11259"/>
                  </a:cubicBezTo>
                  <a:cubicBezTo>
                    <a:pt x="13327" y="9201"/>
                    <a:pt x="13305" y="8988"/>
                    <a:pt x="13141" y="8988"/>
                  </a:cubicBezTo>
                  <a:cubicBezTo>
                    <a:pt x="12980" y="8988"/>
                    <a:pt x="12955" y="9205"/>
                    <a:pt x="12931" y="10803"/>
                  </a:cubicBezTo>
                  <a:cubicBezTo>
                    <a:pt x="12899" y="12871"/>
                    <a:pt x="12801" y="13405"/>
                    <a:pt x="12467" y="13286"/>
                  </a:cubicBezTo>
                  <a:cubicBezTo>
                    <a:pt x="12243" y="13205"/>
                    <a:pt x="12228" y="13097"/>
                    <a:pt x="12185" y="11185"/>
                  </a:cubicBezTo>
                  <a:cubicBezTo>
                    <a:pt x="12148" y="9547"/>
                    <a:pt x="12115" y="8959"/>
                    <a:pt x="12003" y="8882"/>
                  </a:cubicBezTo>
                  <a:close/>
                  <a:moveTo>
                    <a:pt x="18052" y="8988"/>
                  </a:moveTo>
                  <a:cubicBezTo>
                    <a:pt x="17896" y="8988"/>
                    <a:pt x="17867" y="9204"/>
                    <a:pt x="17843" y="10516"/>
                  </a:cubicBezTo>
                  <a:cubicBezTo>
                    <a:pt x="17809" y="12341"/>
                    <a:pt x="17865" y="13133"/>
                    <a:pt x="18070" y="13763"/>
                  </a:cubicBezTo>
                  <a:cubicBezTo>
                    <a:pt x="18183" y="14114"/>
                    <a:pt x="18304" y="14192"/>
                    <a:pt x="18547" y="14050"/>
                  </a:cubicBezTo>
                  <a:cubicBezTo>
                    <a:pt x="18904" y="13841"/>
                    <a:pt x="18967" y="13830"/>
                    <a:pt x="19235" y="13954"/>
                  </a:cubicBezTo>
                  <a:cubicBezTo>
                    <a:pt x="19405" y="14033"/>
                    <a:pt x="19417" y="13880"/>
                    <a:pt x="19417" y="11514"/>
                  </a:cubicBezTo>
                  <a:cubicBezTo>
                    <a:pt x="19417" y="9175"/>
                    <a:pt x="19403" y="8988"/>
                    <a:pt x="19235" y="8988"/>
                  </a:cubicBezTo>
                  <a:cubicBezTo>
                    <a:pt x="19075" y="8988"/>
                    <a:pt x="19050" y="9205"/>
                    <a:pt x="19025" y="10803"/>
                  </a:cubicBezTo>
                  <a:cubicBezTo>
                    <a:pt x="18994" y="12871"/>
                    <a:pt x="18895" y="13405"/>
                    <a:pt x="18561" y="13286"/>
                  </a:cubicBezTo>
                  <a:cubicBezTo>
                    <a:pt x="18336" y="13205"/>
                    <a:pt x="18323" y="13102"/>
                    <a:pt x="18279" y="11089"/>
                  </a:cubicBezTo>
                  <a:cubicBezTo>
                    <a:pt x="18239" y="9218"/>
                    <a:pt x="18214" y="8988"/>
                    <a:pt x="18052" y="8988"/>
                  </a:cubicBezTo>
                  <a:close/>
                </a:path>
              </a:pathLst>
            </a:custGeom>
            <a:ln w="12700" cap="flat">
              <a:noFill/>
              <a:miter lim="400000"/>
            </a:ln>
            <a:effectLst/>
          </p:spPr>
        </p:pic>
        <p:pic>
          <p:nvPicPr>
            <p:cNvPr id="213" name="넘파이.png" descr="넘파이.png"/>
            <p:cNvPicPr>
              <a:picLocks noChangeAspect="1"/>
            </p:cNvPicPr>
            <p:nvPr/>
          </p:nvPicPr>
          <p:blipFill>
            <a:blip r:embed="rId3"/>
            <a:stretch>
              <a:fillRect/>
            </a:stretch>
          </p:blipFill>
          <p:spPr>
            <a:xfrm>
              <a:off x="103140" y="518507"/>
              <a:ext cx="2860850" cy="1144341"/>
            </a:xfrm>
            <a:prstGeom prst="rect">
              <a:avLst/>
            </a:prstGeom>
            <a:ln w="12700" cap="flat">
              <a:noFill/>
              <a:miter lim="400000"/>
            </a:ln>
            <a:effectLst/>
          </p:spPr>
        </p:pic>
        <p:pic>
          <p:nvPicPr>
            <p:cNvPr id="214" name="판다스.png" descr="판다스.png"/>
            <p:cNvPicPr>
              <a:picLocks noChangeAspect="1"/>
            </p:cNvPicPr>
            <p:nvPr/>
          </p:nvPicPr>
          <p:blipFill>
            <a:blip r:embed="rId4"/>
            <a:srcRect l="3816" t="15147" r="3862" b="7051"/>
            <a:stretch>
              <a:fillRect/>
            </a:stretch>
          </p:blipFill>
          <p:spPr>
            <a:xfrm>
              <a:off x="2841402" y="2102021"/>
              <a:ext cx="2345418" cy="674292"/>
            </a:xfrm>
            <a:custGeom>
              <a:avLst/>
              <a:gdLst/>
              <a:ahLst/>
              <a:cxnLst>
                <a:cxn ang="0">
                  <a:pos x="wd2" y="hd2"/>
                </a:cxn>
                <a:cxn ang="5400000">
                  <a:pos x="wd2" y="hd2"/>
                </a:cxn>
                <a:cxn ang="10800000">
                  <a:pos x="wd2" y="hd2"/>
                </a:cxn>
                <a:cxn ang="16200000">
                  <a:pos x="wd2" y="hd2"/>
                </a:cxn>
              </a:cxnLst>
              <a:rect l="0" t="0" r="r" b="b"/>
              <a:pathLst>
                <a:path w="21530" h="21600" extrusionOk="0">
                  <a:moveTo>
                    <a:pt x="3323" y="0"/>
                  </a:moveTo>
                  <a:lnTo>
                    <a:pt x="3323" y="8162"/>
                  </a:lnTo>
                  <a:cubicBezTo>
                    <a:pt x="3323" y="15490"/>
                    <a:pt x="3335" y="16311"/>
                    <a:pt x="3450" y="16159"/>
                  </a:cubicBezTo>
                  <a:cubicBezTo>
                    <a:pt x="3521" y="16065"/>
                    <a:pt x="3645" y="15993"/>
                    <a:pt x="3731" y="15993"/>
                  </a:cubicBezTo>
                  <a:cubicBezTo>
                    <a:pt x="3880" y="15993"/>
                    <a:pt x="3887" y="15689"/>
                    <a:pt x="3887" y="7997"/>
                  </a:cubicBezTo>
                  <a:lnTo>
                    <a:pt x="3887" y="0"/>
                  </a:lnTo>
                  <a:lnTo>
                    <a:pt x="3603" y="0"/>
                  </a:lnTo>
                  <a:lnTo>
                    <a:pt x="3323" y="0"/>
                  </a:lnTo>
                  <a:close/>
                  <a:moveTo>
                    <a:pt x="1137" y="1131"/>
                  </a:moveTo>
                  <a:lnTo>
                    <a:pt x="1137" y="3509"/>
                  </a:lnTo>
                  <a:lnTo>
                    <a:pt x="1137" y="5886"/>
                  </a:lnTo>
                  <a:lnTo>
                    <a:pt x="1417" y="5886"/>
                  </a:lnTo>
                  <a:lnTo>
                    <a:pt x="1701" y="5886"/>
                  </a:lnTo>
                  <a:lnTo>
                    <a:pt x="1701" y="3509"/>
                  </a:lnTo>
                  <a:lnTo>
                    <a:pt x="1701" y="1131"/>
                  </a:lnTo>
                  <a:lnTo>
                    <a:pt x="1417" y="1131"/>
                  </a:lnTo>
                  <a:lnTo>
                    <a:pt x="1137" y="1131"/>
                  </a:lnTo>
                  <a:close/>
                  <a:moveTo>
                    <a:pt x="16033" y="3369"/>
                  </a:moveTo>
                  <a:lnTo>
                    <a:pt x="16033" y="5136"/>
                  </a:lnTo>
                  <a:cubicBezTo>
                    <a:pt x="16033" y="6113"/>
                    <a:pt x="16014" y="6985"/>
                    <a:pt x="15990" y="7069"/>
                  </a:cubicBezTo>
                  <a:cubicBezTo>
                    <a:pt x="15966" y="7152"/>
                    <a:pt x="15814" y="6989"/>
                    <a:pt x="15651" y="6700"/>
                  </a:cubicBezTo>
                  <a:cubicBezTo>
                    <a:pt x="15487" y="6411"/>
                    <a:pt x="15283" y="6179"/>
                    <a:pt x="15199" y="6179"/>
                  </a:cubicBezTo>
                  <a:cubicBezTo>
                    <a:pt x="14933" y="6179"/>
                    <a:pt x="14534" y="6992"/>
                    <a:pt x="14390" y="7831"/>
                  </a:cubicBezTo>
                  <a:cubicBezTo>
                    <a:pt x="14111" y="9467"/>
                    <a:pt x="14283" y="12732"/>
                    <a:pt x="14682" y="13400"/>
                  </a:cubicBezTo>
                  <a:cubicBezTo>
                    <a:pt x="14991" y="13918"/>
                    <a:pt x="15541" y="13795"/>
                    <a:pt x="15804" y="13146"/>
                  </a:cubicBezTo>
                  <a:lnTo>
                    <a:pt x="16044" y="12561"/>
                  </a:lnTo>
                  <a:lnTo>
                    <a:pt x="16088" y="13146"/>
                  </a:lnTo>
                  <a:cubicBezTo>
                    <a:pt x="16118" y="13540"/>
                    <a:pt x="16200" y="13743"/>
                    <a:pt x="16329" y="13743"/>
                  </a:cubicBezTo>
                  <a:lnTo>
                    <a:pt x="16518" y="13743"/>
                  </a:lnTo>
                  <a:lnTo>
                    <a:pt x="16518" y="8556"/>
                  </a:lnTo>
                  <a:lnTo>
                    <a:pt x="16518" y="3369"/>
                  </a:lnTo>
                  <a:lnTo>
                    <a:pt x="16278" y="3369"/>
                  </a:lnTo>
                  <a:lnTo>
                    <a:pt x="16033" y="3369"/>
                  </a:lnTo>
                  <a:close/>
                  <a:moveTo>
                    <a:pt x="0" y="5327"/>
                  </a:moveTo>
                  <a:lnTo>
                    <a:pt x="0" y="13463"/>
                  </a:lnTo>
                  <a:lnTo>
                    <a:pt x="0" y="21600"/>
                  </a:lnTo>
                  <a:lnTo>
                    <a:pt x="284" y="21600"/>
                  </a:lnTo>
                  <a:lnTo>
                    <a:pt x="568" y="21600"/>
                  </a:lnTo>
                  <a:lnTo>
                    <a:pt x="568" y="13463"/>
                  </a:lnTo>
                  <a:lnTo>
                    <a:pt x="568" y="5327"/>
                  </a:lnTo>
                  <a:lnTo>
                    <a:pt x="284" y="5327"/>
                  </a:lnTo>
                  <a:lnTo>
                    <a:pt x="0" y="5327"/>
                  </a:lnTo>
                  <a:close/>
                  <a:moveTo>
                    <a:pt x="2270" y="5327"/>
                  </a:moveTo>
                  <a:lnTo>
                    <a:pt x="2270" y="7564"/>
                  </a:lnTo>
                  <a:lnTo>
                    <a:pt x="2270" y="9815"/>
                  </a:lnTo>
                  <a:lnTo>
                    <a:pt x="2550" y="9815"/>
                  </a:lnTo>
                  <a:lnTo>
                    <a:pt x="2834" y="9815"/>
                  </a:lnTo>
                  <a:lnTo>
                    <a:pt x="2834" y="7564"/>
                  </a:lnTo>
                  <a:lnTo>
                    <a:pt x="2834" y="5327"/>
                  </a:lnTo>
                  <a:lnTo>
                    <a:pt x="2550" y="5327"/>
                  </a:lnTo>
                  <a:lnTo>
                    <a:pt x="2270" y="5327"/>
                  </a:lnTo>
                  <a:close/>
                  <a:moveTo>
                    <a:pt x="20788" y="6242"/>
                  </a:moveTo>
                  <a:cubicBezTo>
                    <a:pt x="20694" y="6226"/>
                    <a:pt x="20596" y="6248"/>
                    <a:pt x="20507" y="6306"/>
                  </a:cubicBezTo>
                  <a:cubicBezTo>
                    <a:pt x="20155" y="6534"/>
                    <a:pt x="19921" y="7357"/>
                    <a:pt x="19921" y="8365"/>
                  </a:cubicBezTo>
                  <a:cubicBezTo>
                    <a:pt x="19921" y="9356"/>
                    <a:pt x="20116" y="10000"/>
                    <a:pt x="20613" y="10616"/>
                  </a:cubicBezTo>
                  <a:cubicBezTo>
                    <a:pt x="20825" y="10878"/>
                    <a:pt x="21036" y="11301"/>
                    <a:pt x="21083" y="11556"/>
                  </a:cubicBezTo>
                  <a:cubicBezTo>
                    <a:pt x="21282" y="12648"/>
                    <a:pt x="20723" y="13308"/>
                    <a:pt x="20194" y="12612"/>
                  </a:cubicBezTo>
                  <a:cubicBezTo>
                    <a:pt x="20027" y="12392"/>
                    <a:pt x="19958" y="12405"/>
                    <a:pt x="19910" y="12675"/>
                  </a:cubicBezTo>
                  <a:cubicBezTo>
                    <a:pt x="19827" y="13138"/>
                    <a:pt x="19897" y="13349"/>
                    <a:pt x="20245" y="13705"/>
                  </a:cubicBezTo>
                  <a:cubicBezTo>
                    <a:pt x="20813" y="14286"/>
                    <a:pt x="21407" y="13549"/>
                    <a:pt x="21509" y="12141"/>
                  </a:cubicBezTo>
                  <a:cubicBezTo>
                    <a:pt x="21600" y="10887"/>
                    <a:pt x="21395" y="10018"/>
                    <a:pt x="20864" y="9433"/>
                  </a:cubicBezTo>
                  <a:cubicBezTo>
                    <a:pt x="20365" y="8883"/>
                    <a:pt x="20242" y="8405"/>
                    <a:pt x="20416" y="7679"/>
                  </a:cubicBezTo>
                  <a:cubicBezTo>
                    <a:pt x="20500" y="7328"/>
                    <a:pt x="20618" y="7253"/>
                    <a:pt x="20955" y="7374"/>
                  </a:cubicBezTo>
                  <a:cubicBezTo>
                    <a:pt x="21325" y="7506"/>
                    <a:pt x="21385" y="7470"/>
                    <a:pt x="21363" y="7081"/>
                  </a:cubicBezTo>
                  <a:cubicBezTo>
                    <a:pt x="21339" y="6646"/>
                    <a:pt x="21070" y="6292"/>
                    <a:pt x="20788" y="6242"/>
                  </a:cubicBezTo>
                  <a:close/>
                  <a:moveTo>
                    <a:pt x="7323" y="6255"/>
                  </a:moveTo>
                  <a:cubicBezTo>
                    <a:pt x="7180" y="6284"/>
                    <a:pt x="7031" y="6431"/>
                    <a:pt x="6882" y="6700"/>
                  </a:cubicBezTo>
                  <a:cubicBezTo>
                    <a:pt x="6602" y="7205"/>
                    <a:pt x="6546" y="7237"/>
                    <a:pt x="6507" y="6878"/>
                  </a:cubicBezTo>
                  <a:cubicBezTo>
                    <a:pt x="6481" y="6647"/>
                    <a:pt x="6364" y="6446"/>
                    <a:pt x="6244" y="6446"/>
                  </a:cubicBezTo>
                  <a:lnTo>
                    <a:pt x="6029" y="6446"/>
                  </a:lnTo>
                  <a:lnTo>
                    <a:pt x="6033" y="11785"/>
                  </a:lnTo>
                  <a:lnTo>
                    <a:pt x="6033" y="17112"/>
                  </a:lnTo>
                  <a:lnTo>
                    <a:pt x="6255" y="17112"/>
                  </a:lnTo>
                  <a:cubicBezTo>
                    <a:pt x="6476" y="17112"/>
                    <a:pt x="6478" y="17096"/>
                    <a:pt x="6478" y="15192"/>
                  </a:cubicBezTo>
                  <a:cubicBezTo>
                    <a:pt x="6478" y="14138"/>
                    <a:pt x="6501" y="13191"/>
                    <a:pt x="6529" y="13095"/>
                  </a:cubicBezTo>
                  <a:cubicBezTo>
                    <a:pt x="6556" y="12998"/>
                    <a:pt x="6683" y="13111"/>
                    <a:pt x="6809" y="13336"/>
                  </a:cubicBezTo>
                  <a:cubicBezTo>
                    <a:pt x="7173" y="13988"/>
                    <a:pt x="7715" y="13858"/>
                    <a:pt x="7960" y="13069"/>
                  </a:cubicBezTo>
                  <a:cubicBezTo>
                    <a:pt x="8273" y="12064"/>
                    <a:pt x="8387" y="10425"/>
                    <a:pt x="8259" y="8836"/>
                  </a:cubicBezTo>
                  <a:cubicBezTo>
                    <a:pt x="8120" y="7122"/>
                    <a:pt x="7751" y="6169"/>
                    <a:pt x="7323" y="6255"/>
                  </a:cubicBezTo>
                  <a:close/>
                  <a:moveTo>
                    <a:pt x="13148" y="6280"/>
                  </a:moveTo>
                  <a:cubicBezTo>
                    <a:pt x="12915" y="6206"/>
                    <a:pt x="12653" y="6463"/>
                    <a:pt x="12430" y="7069"/>
                  </a:cubicBezTo>
                  <a:lnTo>
                    <a:pt x="12219" y="7641"/>
                  </a:lnTo>
                  <a:lnTo>
                    <a:pt x="12172" y="7043"/>
                  </a:lnTo>
                  <a:cubicBezTo>
                    <a:pt x="12142" y="6647"/>
                    <a:pt x="12064" y="6446"/>
                    <a:pt x="11935" y="6446"/>
                  </a:cubicBezTo>
                  <a:lnTo>
                    <a:pt x="11742" y="6446"/>
                  </a:lnTo>
                  <a:lnTo>
                    <a:pt x="11742" y="10094"/>
                  </a:lnTo>
                  <a:lnTo>
                    <a:pt x="11742" y="13743"/>
                  </a:lnTo>
                  <a:lnTo>
                    <a:pt x="11946" y="13743"/>
                  </a:lnTo>
                  <a:cubicBezTo>
                    <a:pt x="12145" y="13743"/>
                    <a:pt x="12146" y="13701"/>
                    <a:pt x="12146" y="11518"/>
                  </a:cubicBezTo>
                  <a:cubicBezTo>
                    <a:pt x="12146" y="9527"/>
                    <a:pt x="12170" y="9203"/>
                    <a:pt x="12361" y="8416"/>
                  </a:cubicBezTo>
                  <a:cubicBezTo>
                    <a:pt x="12539" y="7686"/>
                    <a:pt x="12622" y="7557"/>
                    <a:pt x="12864" y="7628"/>
                  </a:cubicBezTo>
                  <a:cubicBezTo>
                    <a:pt x="13257" y="7742"/>
                    <a:pt x="13358" y="8524"/>
                    <a:pt x="13359" y="11429"/>
                  </a:cubicBezTo>
                  <a:cubicBezTo>
                    <a:pt x="13361" y="13709"/>
                    <a:pt x="13364" y="13743"/>
                    <a:pt x="13563" y="13743"/>
                  </a:cubicBezTo>
                  <a:cubicBezTo>
                    <a:pt x="13766" y="13743"/>
                    <a:pt x="13767" y="13749"/>
                    <a:pt x="13767" y="10959"/>
                  </a:cubicBezTo>
                  <a:cubicBezTo>
                    <a:pt x="13767" y="9424"/>
                    <a:pt x="13723" y="7845"/>
                    <a:pt x="13673" y="7463"/>
                  </a:cubicBezTo>
                  <a:cubicBezTo>
                    <a:pt x="13580" y="6756"/>
                    <a:pt x="13381" y="6355"/>
                    <a:pt x="13148" y="6280"/>
                  </a:cubicBezTo>
                  <a:close/>
                  <a:moveTo>
                    <a:pt x="18044" y="6280"/>
                  </a:moveTo>
                  <a:cubicBezTo>
                    <a:pt x="17504" y="6121"/>
                    <a:pt x="17007" y="7705"/>
                    <a:pt x="17006" y="10133"/>
                  </a:cubicBezTo>
                  <a:cubicBezTo>
                    <a:pt x="17006" y="11776"/>
                    <a:pt x="17268" y="13202"/>
                    <a:pt x="17655" y="13654"/>
                  </a:cubicBezTo>
                  <a:cubicBezTo>
                    <a:pt x="17988" y="14044"/>
                    <a:pt x="18258" y="13889"/>
                    <a:pt x="18569" y="13133"/>
                  </a:cubicBezTo>
                  <a:lnTo>
                    <a:pt x="18799" y="12574"/>
                  </a:lnTo>
                  <a:lnTo>
                    <a:pt x="18842" y="13158"/>
                  </a:lnTo>
                  <a:cubicBezTo>
                    <a:pt x="18871" y="13544"/>
                    <a:pt x="18952" y="13743"/>
                    <a:pt x="19079" y="13743"/>
                  </a:cubicBezTo>
                  <a:lnTo>
                    <a:pt x="19272" y="13743"/>
                  </a:lnTo>
                  <a:lnTo>
                    <a:pt x="19272" y="10094"/>
                  </a:lnTo>
                  <a:lnTo>
                    <a:pt x="19272" y="6446"/>
                  </a:lnTo>
                  <a:lnTo>
                    <a:pt x="19079" y="6446"/>
                  </a:lnTo>
                  <a:cubicBezTo>
                    <a:pt x="18951" y="6446"/>
                    <a:pt x="18872" y="6647"/>
                    <a:pt x="18842" y="7043"/>
                  </a:cubicBezTo>
                  <a:lnTo>
                    <a:pt x="18795" y="7641"/>
                  </a:lnTo>
                  <a:lnTo>
                    <a:pt x="18584" y="7056"/>
                  </a:lnTo>
                  <a:cubicBezTo>
                    <a:pt x="18411" y="6584"/>
                    <a:pt x="18225" y="6334"/>
                    <a:pt x="18044" y="6280"/>
                  </a:cubicBezTo>
                  <a:close/>
                  <a:moveTo>
                    <a:pt x="9873" y="6306"/>
                  </a:moveTo>
                  <a:cubicBezTo>
                    <a:pt x="9333" y="6150"/>
                    <a:pt x="8828" y="7699"/>
                    <a:pt x="8827" y="10044"/>
                  </a:cubicBezTo>
                  <a:cubicBezTo>
                    <a:pt x="8827" y="11426"/>
                    <a:pt x="8989" y="12678"/>
                    <a:pt x="9250" y="13311"/>
                  </a:cubicBezTo>
                  <a:cubicBezTo>
                    <a:pt x="9518" y="13962"/>
                    <a:pt x="10135" y="13870"/>
                    <a:pt x="10401" y="13146"/>
                  </a:cubicBezTo>
                  <a:lnTo>
                    <a:pt x="10620" y="12548"/>
                  </a:lnTo>
                  <a:lnTo>
                    <a:pt x="10663" y="13146"/>
                  </a:lnTo>
                  <a:cubicBezTo>
                    <a:pt x="10693" y="13542"/>
                    <a:pt x="10772" y="13743"/>
                    <a:pt x="10900" y="13743"/>
                  </a:cubicBezTo>
                  <a:lnTo>
                    <a:pt x="11093" y="13743"/>
                  </a:lnTo>
                  <a:lnTo>
                    <a:pt x="11093" y="10094"/>
                  </a:lnTo>
                  <a:lnTo>
                    <a:pt x="11093" y="6446"/>
                  </a:lnTo>
                  <a:lnTo>
                    <a:pt x="10900" y="6446"/>
                  </a:lnTo>
                  <a:cubicBezTo>
                    <a:pt x="10772" y="6446"/>
                    <a:pt x="10693" y="6647"/>
                    <a:pt x="10663" y="7043"/>
                  </a:cubicBezTo>
                  <a:lnTo>
                    <a:pt x="10620" y="7641"/>
                  </a:lnTo>
                  <a:lnTo>
                    <a:pt x="10408" y="7069"/>
                  </a:lnTo>
                  <a:cubicBezTo>
                    <a:pt x="10239" y="6607"/>
                    <a:pt x="10053" y="6358"/>
                    <a:pt x="9873" y="6306"/>
                  </a:cubicBezTo>
                  <a:close/>
                  <a:moveTo>
                    <a:pt x="9924" y="7399"/>
                  </a:moveTo>
                  <a:cubicBezTo>
                    <a:pt x="10067" y="7360"/>
                    <a:pt x="10214" y="7582"/>
                    <a:pt x="10368" y="8060"/>
                  </a:cubicBezTo>
                  <a:cubicBezTo>
                    <a:pt x="10586" y="8734"/>
                    <a:pt x="10631" y="9074"/>
                    <a:pt x="10631" y="10056"/>
                  </a:cubicBezTo>
                  <a:cubicBezTo>
                    <a:pt x="10631" y="10908"/>
                    <a:pt x="10579" y="11429"/>
                    <a:pt x="10445" y="11925"/>
                  </a:cubicBezTo>
                  <a:cubicBezTo>
                    <a:pt x="9826" y="14205"/>
                    <a:pt x="8891" y="10640"/>
                    <a:pt x="9494" y="8302"/>
                  </a:cubicBezTo>
                  <a:cubicBezTo>
                    <a:pt x="9639" y="7741"/>
                    <a:pt x="9781" y="7439"/>
                    <a:pt x="9924" y="7399"/>
                  </a:cubicBezTo>
                  <a:close/>
                  <a:moveTo>
                    <a:pt x="7188" y="7501"/>
                  </a:moveTo>
                  <a:cubicBezTo>
                    <a:pt x="7245" y="7508"/>
                    <a:pt x="7302" y="7542"/>
                    <a:pt x="7359" y="7615"/>
                  </a:cubicBezTo>
                  <a:cubicBezTo>
                    <a:pt x="7523" y="7825"/>
                    <a:pt x="7534" y="7921"/>
                    <a:pt x="7443" y="8302"/>
                  </a:cubicBezTo>
                  <a:cubicBezTo>
                    <a:pt x="7350" y="8689"/>
                    <a:pt x="7360" y="8730"/>
                    <a:pt x="7527" y="8645"/>
                  </a:cubicBezTo>
                  <a:cubicBezTo>
                    <a:pt x="7676" y="8569"/>
                    <a:pt x="7735" y="8731"/>
                    <a:pt x="7796" y="9357"/>
                  </a:cubicBezTo>
                  <a:cubicBezTo>
                    <a:pt x="7905" y="10479"/>
                    <a:pt x="7765" y="11514"/>
                    <a:pt x="7530" y="11302"/>
                  </a:cubicBezTo>
                  <a:cubicBezTo>
                    <a:pt x="7384" y="11170"/>
                    <a:pt x="7358" y="11247"/>
                    <a:pt x="7381" y="11811"/>
                  </a:cubicBezTo>
                  <a:cubicBezTo>
                    <a:pt x="7404" y="12377"/>
                    <a:pt x="7373" y="12490"/>
                    <a:pt x="7166" y="12561"/>
                  </a:cubicBezTo>
                  <a:cubicBezTo>
                    <a:pt x="6870" y="12661"/>
                    <a:pt x="6588" y="11763"/>
                    <a:pt x="6514" y="10476"/>
                  </a:cubicBezTo>
                  <a:cubicBezTo>
                    <a:pt x="6424" y="8919"/>
                    <a:pt x="6789" y="7452"/>
                    <a:pt x="7188" y="7501"/>
                  </a:cubicBezTo>
                  <a:close/>
                  <a:moveTo>
                    <a:pt x="15378" y="7514"/>
                  </a:moveTo>
                  <a:cubicBezTo>
                    <a:pt x="15946" y="7458"/>
                    <a:pt x="16251" y="10190"/>
                    <a:pt x="15866" y="11887"/>
                  </a:cubicBezTo>
                  <a:cubicBezTo>
                    <a:pt x="15640" y="12879"/>
                    <a:pt x="15216" y="12903"/>
                    <a:pt x="14937" y="11938"/>
                  </a:cubicBezTo>
                  <a:cubicBezTo>
                    <a:pt x="14504" y="10438"/>
                    <a:pt x="14789" y="7572"/>
                    <a:pt x="15378" y="7514"/>
                  </a:cubicBezTo>
                  <a:close/>
                  <a:moveTo>
                    <a:pt x="18121" y="7539"/>
                  </a:moveTo>
                  <a:cubicBezTo>
                    <a:pt x="18217" y="7530"/>
                    <a:pt x="18316" y="7598"/>
                    <a:pt x="18405" y="7730"/>
                  </a:cubicBezTo>
                  <a:cubicBezTo>
                    <a:pt x="18406" y="7730"/>
                    <a:pt x="18408" y="7729"/>
                    <a:pt x="18409" y="7730"/>
                  </a:cubicBezTo>
                  <a:cubicBezTo>
                    <a:pt x="18477" y="7832"/>
                    <a:pt x="18540" y="7975"/>
                    <a:pt x="18595" y="8162"/>
                  </a:cubicBezTo>
                  <a:cubicBezTo>
                    <a:pt x="18606" y="8200"/>
                    <a:pt x="18617" y="8248"/>
                    <a:pt x="18627" y="8289"/>
                  </a:cubicBezTo>
                  <a:cubicBezTo>
                    <a:pt x="18674" y="8475"/>
                    <a:pt x="18706" y="8688"/>
                    <a:pt x="18733" y="8925"/>
                  </a:cubicBezTo>
                  <a:cubicBezTo>
                    <a:pt x="18736" y="8950"/>
                    <a:pt x="18741" y="8975"/>
                    <a:pt x="18744" y="9001"/>
                  </a:cubicBezTo>
                  <a:cubicBezTo>
                    <a:pt x="18795" y="9489"/>
                    <a:pt x="18796" y="10038"/>
                    <a:pt x="18769" y="10565"/>
                  </a:cubicBezTo>
                  <a:cubicBezTo>
                    <a:pt x="18763" y="10723"/>
                    <a:pt x="18755" y="10868"/>
                    <a:pt x="18744" y="11010"/>
                  </a:cubicBezTo>
                  <a:cubicBezTo>
                    <a:pt x="18738" y="11075"/>
                    <a:pt x="18733" y="11138"/>
                    <a:pt x="18726" y="11200"/>
                  </a:cubicBezTo>
                  <a:cubicBezTo>
                    <a:pt x="18686" y="11600"/>
                    <a:pt x="18634" y="11907"/>
                    <a:pt x="18584" y="11951"/>
                  </a:cubicBezTo>
                  <a:cubicBezTo>
                    <a:pt x="18535" y="12118"/>
                    <a:pt x="18478" y="12236"/>
                    <a:pt x="18420" y="12345"/>
                  </a:cubicBezTo>
                  <a:cubicBezTo>
                    <a:pt x="18419" y="12350"/>
                    <a:pt x="18421" y="12352"/>
                    <a:pt x="18420" y="12357"/>
                  </a:cubicBezTo>
                  <a:cubicBezTo>
                    <a:pt x="18381" y="12574"/>
                    <a:pt x="18276" y="12625"/>
                    <a:pt x="18161" y="12599"/>
                  </a:cubicBezTo>
                  <a:cubicBezTo>
                    <a:pt x="18153" y="12600"/>
                    <a:pt x="18147" y="12624"/>
                    <a:pt x="18139" y="12624"/>
                  </a:cubicBezTo>
                  <a:cubicBezTo>
                    <a:pt x="18128" y="12624"/>
                    <a:pt x="18118" y="12601"/>
                    <a:pt x="18106" y="12599"/>
                  </a:cubicBezTo>
                  <a:cubicBezTo>
                    <a:pt x="18097" y="12594"/>
                    <a:pt x="18087" y="12593"/>
                    <a:pt x="18077" y="12586"/>
                  </a:cubicBezTo>
                  <a:cubicBezTo>
                    <a:pt x="17936" y="12536"/>
                    <a:pt x="17819" y="12322"/>
                    <a:pt x="17724" y="12001"/>
                  </a:cubicBezTo>
                  <a:cubicBezTo>
                    <a:pt x="17714" y="11973"/>
                    <a:pt x="17700" y="11968"/>
                    <a:pt x="17691" y="11938"/>
                  </a:cubicBezTo>
                  <a:cubicBezTo>
                    <a:pt x="17681" y="11904"/>
                    <a:pt x="17675" y="11847"/>
                    <a:pt x="17666" y="11811"/>
                  </a:cubicBezTo>
                  <a:cubicBezTo>
                    <a:pt x="17633" y="11674"/>
                    <a:pt x="17609" y="11525"/>
                    <a:pt x="17585" y="11366"/>
                  </a:cubicBezTo>
                  <a:cubicBezTo>
                    <a:pt x="17563" y="11217"/>
                    <a:pt x="17545" y="11072"/>
                    <a:pt x="17531" y="10908"/>
                  </a:cubicBezTo>
                  <a:cubicBezTo>
                    <a:pt x="17513" y="10706"/>
                    <a:pt x="17499" y="10500"/>
                    <a:pt x="17494" y="10285"/>
                  </a:cubicBezTo>
                  <a:cubicBezTo>
                    <a:pt x="17493" y="10202"/>
                    <a:pt x="17494" y="10127"/>
                    <a:pt x="17494" y="10044"/>
                  </a:cubicBezTo>
                  <a:cubicBezTo>
                    <a:pt x="17494" y="9803"/>
                    <a:pt x="17505" y="9558"/>
                    <a:pt x="17524" y="9319"/>
                  </a:cubicBezTo>
                  <a:cubicBezTo>
                    <a:pt x="17528" y="9256"/>
                    <a:pt x="17528" y="9203"/>
                    <a:pt x="17534" y="9141"/>
                  </a:cubicBezTo>
                  <a:cubicBezTo>
                    <a:pt x="17563" y="8853"/>
                    <a:pt x="17600" y="8571"/>
                    <a:pt x="17658" y="8315"/>
                  </a:cubicBezTo>
                  <a:cubicBezTo>
                    <a:pt x="17774" y="7806"/>
                    <a:pt x="17881" y="7611"/>
                    <a:pt x="18070" y="7577"/>
                  </a:cubicBezTo>
                  <a:cubicBezTo>
                    <a:pt x="18088" y="7570"/>
                    <a:pt x="18103" y="7541"/>
                    <a:pt x="18121" y="7539"/>
                  </a:cubicBezTo>
                  <a:close/>
                  <a:moveTo>
                    <a:pt x="1417" y="7857"/>
                  </a:moveTo>
                  <a:cubicBezTo>
                    <a:pt x="1156" y="7857"/>
                    <a:pt x="1137" y="7921"/>
                    <a:pt x="1137" y="8696"/>
                  </a:cubicBezTo>
                  <a:cubicBezTo>
                    <a:pt x="1137" y="9470"/>
                    <a:pt x="1156" y="9535"/>
                    <a:pt x="1417" y="9535"/>
                  </a:cubicBezTo>
                  <a:cubicBezTo>
                    <a:pt x="1678" y="9535"/>
                    <a:pt x="1701" y="9470"/>
                    <a:pt x="1701" y="8696"/>
                  </a:cubicBezTo>
                  <a:cubicBezTo>
                    <a:pt x="1701" y="7921"/>
                    <a:pt x="1678" y="7857"/>
                    <a:pt x="1417" y="7857"/>
                  </a:cubicBezTo>
                  <a:close/>
                  <a:moveTo>
                    <a:pt x="6966" y="9535"/>
                  </a:moveTo>
                  <a:cubicBezTo>
                    <a:pt x="6876" y="9535"/>
                    <a:pt x="6802" y="9721"/>
                    <a:pt x="6802" y="9955"/>
                  </a:cubicBezTo>
                  <a:cubicBezTo>
                    <a:pt x="6802" y="10188"/>
                    <a:pt x="6876" y="10374"/>
                    <a:pt x="6966" y="10374"/>
                  </a:cubicBezTo>
                  <a:cubicBezTo>
                    <a:pt x="7056" y="10374"/>
                    <a:pt x="7126" y="10188"/>
                    <a:pt x="7126" y="9955"/>
                  </a:cubicBezTo>
                  <a:cubicBezTo>
                    <a:pt x="7126" y="9721"/>
                    <a:pt x="7056" y="9535"/>
                    <a:pt x="6966" y="9535"/>
                  </a:cubicBezTo>
                  <a:close/>
                  <a:moveTo>
                    <a:pt x="1137" y="11493"/>
                  </a:moveTo>
                  <a:lnTo>
                    <a:pt x="1137" y="13743"/>
                  </a:lnTo>
                  <a:lnTo>
                    <a:pt x="1137" y="15993"/>
                  </a:lnTo>
                  <a:lnTo>
                    <a:pt x="1417" y="15993"/>
                  </a:lnTo>
                  <a:lnTo>
                    <a:pt x="1701" y="15993"/>
                  </a:lnTo>
                  <a:lnTo>
                    <a:pt x="1701" y="13743"/>
                  </a:lnTo>
                  <a:lnTo>
                    <a:pt x="1701" y="11493"/>
                  </a:lnTo>
                  <a:lnTo>
                    <a:pt x="1417" y="11493"/>
                  </a:lnTo>
                  <a:lnTo>
                    <a:pt x="1137" y="11493"/>
                  </a:lnTo>
                  <a:close/>
                  <a:moveTo>
                    <a:pt x="2550" y="11785"/>
                  </a:moveTo>
                  <a:cubicBezTo>
                    <a:pt x="2280" y="11785"/>
                    <a:pt x="2270" y="11829"/>
                    <a:pt x="2270" y="12764"/>
                  </a:cubicBezTo>
                  <a:cubicBezTo>
                    <a:pt x="2270" y="13699"/>
                    <a:pt x="2280" y="13743"/>
                    <a:pt x="2550" y="13743"/>
                  </a:cubicBezTo>
                  <a:cubicBezTo>
                    <a:pt x="2820" y="13743"/>
                    <a:pt x="2834" y="13699"/>
                    <a:pt x="2834" y="12764"/>
                  </a:cubicBezTo>
                  <a:cubicBezTo>
                    <a:pt x="2834" y="11829"/>
                    <a:pt x="2820" y="11785"/>
                    <a:pt x="2550" y="11785"/>
                  </a:cubicBezTo>
                  <a:close/>
                  <a:moveTo>
                    <a:pt x="2270" y="15701"/>
                  </a:moveTo>
                  <a:lnTo>
                    <a:pt x="2270" y="17951"/>
                  </a:lnTo>
                  <a:lnTo>
                    <a:pt x="2270" y="20189"/>
                  </a:lnTo>
                  <a:lnTo>
                    <a:pt x="2550" y="20189"/>
                  </a:lnTo>
                  <a:lnTo>
                    <a:pt x="2834" y="20189"/>
                  </a:lnTo>
                  <a:lnTo>
                    <a:pt x="2834" y="17951"/>
                  </a:lnTo>
                  <a:lnTo>
                    <a:pt x="2834" y="15701"/>
                  </a:lnTo>
                  <a:lnTo>
                    <a:pt x="2550" y="15701"/>
                  </a:lnTo>
                  <a:lnTo>
                    <a:pt x="2270" y="15701"/>
                  </a:lnTo>
                  <a:close/>
                </a:path>
              </a:pathLst>
            </a:custGeom>
            <a:ln w="12700" cap="flat">
              <a:noFill/>
              <a:miter lim="400000"/>
            </a:ln>
            <a:effectLst/>
          </p:spPr>
        </p:pic>
        <p:pic>
          <p:nvPicPr>
            <p:cNvPr id="215" name="KakaoTalk_Photo_2021-08-21-22-56-35.png" descr="KakaoTalk_Photo_2021-08-21-22-56-35.png"/>
            <p:cNvPicPr>
              <a:picLocks noChangeAspect="1"/>
            </p:cNvPicPr>
            <p:nvPr/>
          </p:nvPicPr>
          <p:blipFill>
            <a:blip r:embed="rId5"/>
            <a:srcRect l="2123" t="7083" r="3814" b="30"/>
            <a:stretch>
              <a:fillRect/>
            </a:stretch>
          </p:blipFill>
          <p:spPr>
            <a:xfrm>
              <a:off x="2397008" y="0"/>
              <a:ext cx="2551967" cy="602888"/>
            </a:xfrm>
            <a:custGeom>
              <a:avLst/>
              <a:gdLst/>
              <a:ahLst/>
              <a:cxnLst>
                <a:cxn ang="0">
                  <a:pos x="wd2" y="hd2"/>
                </a:cxn>
                <a:cxn ang="5400000">
                  <a:pos x="wd2" y="hd2"/>
                </a:cxn>
                <a:cxn ang="10800000">
                  <a:pos x="wd2" y="hd2"/>
                </a:cxn>
                <a:cxn ang="16200000">
                  <a:pos x="wd2" y="hd2"/>
                </a:cxn>
              </a:cxnLst>
              <a:rect l="0" t="0" r="r" b="b"/>
              <a:pathLst>
                <a:path w="21589" h="21592" extrusionOk="0">
                  <a:moveTo>
                    <a:pt x="2511" y="0"/>
                  </a:moveTo>
                  <a:cubicBezTo>
                    <a:pt x="1084" y="0"/>
                    <a:pt x="0" y="4631"/>
                    <a:pt x="0" y="10746"/>
                  </a:cubicBezTo>
                  <a:cubicBezTo>
                    <a:pt x="0" y="15539"/>
                    <a:pt x="655" y="19364"/>
                    <a:pt x="1743" y="20909"/>
                  </a:cubicBezTo>
                  <a:cubicBezTo>
                    <a:pt x="1913" y="21150"/>
                    <a:pt x="2065" y="21392"/>
                    <a:pt x="2082" y="21463"/>
                  </a:cubicBezTo>
                  <a:cubicBezTo>
                    <a:pt x="2104" y="21559"/>
                    <a:pt x="2306" y="21600"/>
                    <a:pt x="2511" y="21591"/>
                  </a:cubicBezTo>
                  <a:cubicBezTo>
                    <a:pt x="2716" y="21582"/>
                    <a:pt x="2925" y="21533"/>
                    <a:pt x="2951" y="21435"/>
                  </a:cubicBezTo>
                  <a:cubicBezTo>
                    <a:pt x="2977" y="21340"/>
                    <a:pt x="3096" y="21139"/>
                    <a:pt x="3216" y="20994"/>
                  </a:cubicBezTo>
                  <a:cubicBezTo>
                    <a:pt x="3873" y="20204"/>
                    <a:pt x="4436" y="18241"/>
                    <a:pt x="4737" y="15692"/>
                  </a:cubicBezTo>
                  <a:cubicBezTo>
                    <a:pt x="4967" y="13751"/>
                    <a:pt x="5037" y="12276"/>
                    <a:pt x="5006" y="9978"/>
                  </a:cubicBezTo>
                  <a:cubicBezTo>
                    <a:pt x="4930" y="4249"/>
                    <a:pt x="3869" y="0"/>
                    <a:pt x="2511" y="0"/>
                  </a:cubicBezTo>
                  <a:close/>
                  <a:moveTo>
                    <a:pt x="12815" y="4321"/>
                  </a:moveTo>
                  <a:cubicBezTo>
                    <a:pt x="12720" y="4321"/>
                    <a:pt x="12718" y="4454"/>
                    <a:pt x="12718" y="11414"/>
                  </a:cubicBezTo>
                  <a:cubicBezTo>
                    <a:pt x="12718" y="18374"/>
                    <a:pt x="12720" y="18521"/>
                    <a:pt x="12815" y="18521"/>
                  </a:cubicBezTo>
                  <a:cubicBezTo>
                    <a:pt x="12890" y="18521"/>
                    <a:pt x="12913" y="18369"/>
                    <a:pt x="12913" y="17924"/>
                  </a:cubicBezTo>
                  <a:cubicBezTo>
                    <a:pt x="12913" y="17041"/>
                    <a:pt x="12956" y="17016"/>
                    <a:pt x="13168" y="17782"/>
                  </a:cubicBezTo>
                  <a:cubicBezTo>
                    <a:pt x="13275" y="18168"/>
                    <a:pt x="13410" y="18538"/>
                    <a:pt x="13467" y="18592"/>
                  </a:cubicBezTo>
                  <a:cubicBezTo>
                    <a:pt x="13524" y="18646"/>
                    <a:pt x="13715" y="18666"/>
                    <a:pt x="13893" y="18634"/>
                  </a:cubicBezTo>
                  <a:cubicBezTo>
                    <a:pt x="14292" y="18563"/>
                    <a:pt x="14570" y="17856"/>
                    <a:pt x="14749" y="16460"/>
                  </a:cubicBezTo>
                  <a:cubicBezTo>
                    <a:pt x="14853" y="15654"/>
                    <a:pt x="14868" y="15329"/>
                    <a:pt x="14850" y="13986"/>
                  </a:cubicBezTo>
                  <a:cubicBezTo>
                    <a:pt x="14835" y="12860"/>
                    <a:pt x="14800" y="12236"/>
                    <a:pt x="14719" y="11670"/>
                  </a:cubicBezTo>
                  <a:cubicBezTo>
                    <a:pt x="14412" y="9511"/>
                    <a:pt x="13504" y="9024"/>
                    <a:pt x="13108" y="10803"/>
                  </a:cubicBezTo>
                  <a:cubicBezTo>
                    <a:pt x="13046" y="11079"/>
                    <a:pt x="12979" y="11246"/>
                    <a:pt x="12957" y="11186"/>
                  </a:cubicBezTo>
                  <a:cubicBezTo>
                    <a:pt x="12934" y="11127"/>
                    <a:pt x="12913" y="9564"/>
                    <a:pt x="12913" y="7704"/>
                  </a:cubicBezTo>
                  <a:cubicBezTo>
                    <a:pt x="12913" y="4459"/>
                    <a:pt x="12909" y="4321"/>
                    <a:pt x="12815" y="4321"/>
                  </a:cubicBezTo>
                  <a:close/>
                  <a:moveTo>
                    <a:pt x="19175" y="9637"/>
                  </a:moveTo>
                  <a:cubicBezTo>
                    <a:pt x="19001" y="9701"/>
                    <a:pt x="18739" y="10177"/>
                    <a:pt x="18631" y="10803"/>
                  </a:cubicBezTo>
                  <a:cubicBezTo>
                    <a:pt x="18514" y="11480"/>
                    <a:pt x="18419" y="11334"/>
                    <a:pt x="18419" y="10476"/>
                  </a:cubicBezTo>
                  <a:cubicBezTo>
                    <a:pt x="18419" y="10075"/>
                    <a:pt x="18394" y="9879"/>
                    <a:pt x="18345" y="9879"/>
                  </a:cubicBezTo>
                  <a:cubicBezTo>
                    <a:pt x="18283" y="9879"/>
                    <a:pt x="18275" y="10497"/>
                    <a:pt x="18275" y="14200"/>
                  </a:cubicBezTo>
                  <a:cubicBezTo>
                    <a:pt x="18275" y="18383"/>
                    <a:pt x="18278" y="18521"/>
                    <a:pt x="18372" y="18521"/>
                  </a:cubicBezTo>
                  <a:cubicBezTo>
                    <a:pt x="18465" y="18521"/>
                    <a:pt x="18469" y="18381"/>
                    <a:pt x="18469" y="15721"/>
                  </a:cubicBezTo>
                  <a:cubicBezTo>
                    <a:pt x="18469" y="12586"/>
                    <a:pt x="18516" y="11837"/>
                    <a:pt x="18775" y="11058"/>
                  </a:cubicBezTo>
                  <a:cubicBezTo>
                    <a:pt x="18857" y="10811"/>
                    <a:pt x="19016" y="10565"/>
                    <a:pt x="19124" y="10504"/>
                  </a:cubicBezTo>
                  <a:cubicBezTo>
                    <a:pt x="19260" y="10428"/>
                    <a:pt x="19324" y="10283"/>
                    <a:pt x="19336" y="10035"/>
                  </a:cubicBezTo>
                  <a:cubicBezTo>
                    <a:pt x="19350" y="9715"/>
                    <a:pt x="19279" y="9598"/>
                    <a:pt x="19175" y="9637"/>
                  </a:cubicBezTo>
                  <a:close/>
                  <a:moveTo>
                    <a:pt x="8776" y="9665"/>
                  </a:moveTo>
                  <a:cubicBezTo>
                    <a:pt x="8621" y="9605"/>
                    <a:pt x="8458" y="9708"/>
                    <a:pt x="8296" y="9992"/>
                  </a:cubicBezTo>
                  <a:cubicBezTo>
                    <a:pt x="7482" y="11429"/>
                    <a:pt x="7455" y="16756"/>
                    <a:pt x="8256" y="18336"/>
                  </a:cubicBezTo>
                  <a:cubicBezTo>
                    <a:pt x="8564" y="18944"/>
                    <a:pt x="9046" y="18792"/>
                    <a:pt x="9314" y="17995"/>
                  </a:cubicBezTo>
                  <a:cubicBezTo>
                    <a:pt x="9427" y="17659"/>
                    <a:pt x="9529" y="17269"/>
                    <a:pt x="9539" y="17142"/>
                  </a:cubicBezTo>
                  <a:cubicBezTo>
                    <a:pt x="9573" y="16707"/>
                    <a:pt x="9392" y="16638"/>
                    <a:pt x="9287" y="17042"/>
                  </a:cubicBezTo>
                  <a:cubicBezTo>
                    <a:pt x="9137" y="17618"/>
                    <a:pt x="8890" y="18109"/>
                    <a:pt x="8746" y="18109"/>
                  </a:cubicBezTo>
                  <a:cubicBezTo>
                    <a:pt x="8430" y="18109"/>
                    <a:pt x="8037" y="16921"/>
                    <a:pt x="7940" y="15692"/>
                  </a:cubicBezTo>
                  <a:cubicBezTo>
                    <a:pt x="7840" y="14410"/>
                    <a:pt x="7847" y="14399"/>
                    <a:pt x="8793" y="14399"/>
                  </a:cubicBezTo>
                  <a:lnTo>
                    <a:pt x="9649" y="14399"/>
                  </a:lnTo>
                  <a:lnTo>
                    <a:pt x="9646" y="13631"/>
                  </a:lnTo>
                  <a:cubicBezTo>
                    <a:pt x="9636" y="11444"/>
                    <a:pt x="9243" y="9846"/>
                    <a:pt x="8776" y="9665"/>
                  </a:cubicBezTo>
                  <a:close/>
                  <a:moveTo>
                    <a:pt x="11160" y="9665"/>
                  </a:moveTo>
                  <a:cubicBezTo>
                    <a:pt x="10706" y="9675"/>
                    <a:pt x="10268" y="10438"/>
                    <a:pt x="10381" y="11016"/>
                  </a:cubicBezTo>
                  <a:cubicBezTo>
                    <a:pt x="10429" y="11261"/>
                    <a:pt x="10468" y="11235"/>
                    <a:pt x="10640" y="10859"/>
                  </a:cubicBezTo>
                  <a:cubicBezTo>
                    <a:pt x="10772" y="10571"/>
                    <a:pt x="10933" y="10409"/>
                    <a:pt x="11103" y="10405"/>
                  </a:cubicBezTo>
                  <a:cubicBezTo>
                    <a:pt x="11344" y="10399"/>
                    <a:pt x="11378" y="10459"/>
                    <a:pt x="11533" y="11172"/>
                  </a:cubicBezTo>
                  <a:cubicBezTo>
                    <a:pt x="11664" y="11777"/>
                    <a:pt x="11699" y="12093"/>
                    <a:pt x="11687" y="12608"/>
                  </a:cubicBezTo>
                  <a:lnTo>
                    <a:pt x="11671" y="13276"/>
                  </a:lnTo>
                  <a:lnTo>
                    <a:pt x="11301" y="13389"/>
                  </a:lnTo>
                  <a:cubicBezTo>
                    <a:pt x="10830" y="13551"/>
                    <a:pt x="10456" y="14082"/>
                    <a:pt x="10331" y="14754"/>
                  </a:cubicBezTo>
                  <a:cubicBezTo>
                    <a:pt x="10184" y="15543"/>
                    <a:pt x="10198" y="17065"/>
                    <a:pt x="10358" y="17867"/>
                  </a:cubicBezTo>
                  <a:cubicBezTo>
                    <a:pt x="10426" y="18208"/>
                    <a:pt x="10530" y="18529"/>
                    <a:pt x="10589" y="18578"/>
                  </a:cubicBezTo>
                  <a:cubicBezTo>
                    <a:pt x="10984" y="18900"/>
                    <a:pt x="11340" y="18575"/>
                    <a:pt x="11520" y="17725"/>
                  </a:cubicBezTo>
                  <a:cubicBezTo>
                    <a:pt x="11590" y="17389"/>
                    <a:pt x="11627" y="17335"/>
                    <a:pt x="11677" y="17512"/>
                  </a:cubicBezTo>
                  <a:cubicBezTo>
                    <a:pt x="11713" y="17638"/>
                    <a:pt x="11744" y="17910"/>
                    <a:pt x="11744" y="18123"/>
                  </a:cubicBezTo>
                  <a:cubicBezTo>
                    <a:pt x="11744" y="18335"/>
                    <a:pt x="11778" y="18521"/>
                    <a:pt x="11818" y="18521"/>
                  </a:cubicBezTo>
                  <a:cubicBezTo>
                    <a:pt x="11935" y="18521"/>
                    <a:pt x="11923" y="12116"/>
                    <a:pt x="11805" y="11115"/>
                  </a:cubicBezTo>
                  <a:cubicBezTo>
                    <a:pt x="11700" y="10226"/>
                    <a:pt x="11452" y="9659"/>
                    <a:pt x="11160" y="9665"/>
                  </a:cubicBezTo>
                  <a:close/>
                  <a:moveTo>
                    <a:pt x="20749" y="9680"/>
                  </a:moveTo>
                  <a:cubicBezTo>
                    <a:pt x="20569" y="9749"/>
                    <a:pt x="20401" y="10075"/>
                    <a:pt x="20262" y="10632"/>
                  </a:cubicBezTo>
                  <a:cubicBezTo>
                    <a:pt x="20116" y="11221"/>
                    <a:pt x="20027" y="11123"/>
                    <a:pt x="20027" y="10376"/>
                  </a:cubicBezTo>
                  <a:cubicBezTo>
                    <a:pt x="20027" y="10011"/>
                    <a:pt x="20001" y="9879"/>
                    <a:pt x="19930" y="9879"/>
                  </a:cubicBezTo>
                  <a:cubicBezTo>
                    <a:pt x="19836" y="9879"/>
                    <a:pt x="19833" y="10017"/>
                    <a:pt x="19833" y="14200"/>
                  </a:cubicBezTo>
                  <a:cubicBezTo>
                    <a:pt x="19833" y="18383"/>
                    <a:pt x="19836" y="18521"/>
                    <a:pt x="19930" y="18521"/>
                  </a:cubicBezTo>
                  <a:cubicBezTo>
                    <a:pt x="20023" y="18521"/>
                    <a:pt x="20027" y="18381"/>
                    <a:pt x="20027" y="15806"/>
                  </a:cubicBezTo>
                  <a:cubicBezTo>
                    <a:pt x="20027" y="12731"/>
                    <a:pt x="20096" y="11790"/>
                    <a:pt x="20380" y="10902"/>
                  </a:cubicBezTo>
                  <a:cubicBezTo>
                    <a:pt x="20613" y="10175"/>
                    <a:pt x="20953" y="10210"/>
                    <a:pt x="21145" y="10987"/>
                  </a:cubicBezTo>
                  <a:cubicBezTo>
                    <a:pt x="21334" y="11749"/>
                    <a:pt x="21394" y="12943"/>
                    <a:pt x="21394" y="16047"/>
                  </a:cubicBezTo>
                  <a:cubicBezTo>
                    <a:pt x="21394" y="18414"/>
                    <a:pt x="21395" y="18521"/>
                    <a:pt x="21495" y="18521"/>
                  </a:cubicBezTo>
                  <a:cubicBezTo>
                    <a:pt x="21596" y="18521"/>
                    <a:pt x="21600" y="18463"/>
                    <a:pt x="21579" y="15166"/>
                  </a:cubicBezTo>
                  <a:cubicBezTo>
                    <a:pt x="21553" y="11228"/>
                    <a:pt x="21497" y="10513"/>
                    <a:pt x="21189" y="9992"/>
                  </a:cubicBezTo>
                  <a:cubicBezTo>
                    <a:pt x="21103" y="9847"/>
                    <a:pt x="21017" y="9738"/>
                    <a:pt x="20934" y="9694"/>
                  </a:cubicBezTo>
                  <a:cubicBezTo>
                    <a:pt x="20871" y="9661"/>
                    <a:pt x="20809" y="9657"/>
                    <a:pt x="20749" y="9680"/>
                  </a:cubicBezTo>
                  <a:close/>
                  <a:moveTo>
                    <a:pt x="6507" y="9722"/>
                  </a:moveTo>
                  <a:cubicBezTo>
                    <a:pt x="6287" y="9675"/>
                    <a:pt x="6058" y="9865"/>
                    <a:pt x="5926" y="10305"/>
                  </a:cubicBezTo>
                  <a:cubicBezTo>
                    <a:pt x="5858" y="10532"/>
                    <a:pt x="5774" y="11086"/>
                    <a:pt x="5741" y="11542"/>
                  </a:cubicBezTo>
                  <a:cubicBezTo>
                    <a:pt x="5690" y="12259"/>
                    <a:pt x="5695" y="12474"/>
                    <a:pt x="5772" y="13077"/>
                  </a:cubicBezTo>
                  <a:cubicBezTo>
                    <a:pt x="5864" y="13805"/>
                    <a:pt x="5986" y="14054"/>
                    <a:pt x="6540" y="14697"/>
                  </a:cubicBezTo>
                  <a:cubicBezTo>
                    <a:pt x="6972" y="15199"/>
                    <a:pt x="7077" y="16142"/>
                    <a:pt x="6832" y="17298"/>
                  </a:cubicBezTo>
                  <a:cubicBezTo>
                    <a:pt x="6729" y="17787"/>
                    <a:pt x="6646" y="17952"/>
                    <a:pt x="6480" y="18023"/>
                  </a:cubicBezTo>
                  <a:cubicBezTo>
                    <a:pt x="6265" y="18116"/>
                    <a:pt x="6222" y="18050"/>
                    <a:pt x="5886" y="17028"/>
                  </a:cubicBezTo>
                  <a:cubicBezTo>
                    <a:pt x="5817" y="16818"/>
                    <a:pt x="5785" y="16828"/>
                    <a:pt x="5721" y="17099"/>
                  </a:cubicBezTo>
                  <a:cubicBezTo>
                    <a:pt x="5649" y="17404"/>
                    <a:pt x="5655" y="17475"/>
                    <a:pt x="5805" y="17952"/>
                  </a:cubicBezTo>
                  <a:cubicBezTo>
                    <a:pt x="5895" y="18237"/>
                    <a:pt x="6013" y="18523"/>
                    <a:pt x="6067" y="18578"/>
                  </a:cubicBezTo>
                  <a:cubicBezTo>
                    <a:pt x="6121" y="18633"/>
                    <a:pt x="6281" y="18678"/>
                    <a:pt x="6423" y="18691"/>
                  </a:cubicBezTo>
                  <a:cubicBezTo>
                    <a:pt x="6902" y="18736"/>
                    <a:pt x="7165" y="17874"/>
                    <a:pt x="7165" y="16246"/>
                  </a:cubicBezTo>
                  <a:cubicBezTo>
                    <a:pt x="7165" y="14738"/>
                    <a:pt x="7060" y="14349"/>
                    <a:pt x="6480" y="13688"/>
                  </a:cubicBezTo>
                  <a:cubicBezTo>
                    <a:pt x="6116" y="13273"/>
                    <a:pt x="5946" y="12720"/>
                    <a:pt x="5946" y="11940"/>
                  </a:cubicBezTo>
                  <a:cubicBezTo>
                    <a:pt x="5946" y="10385"/>
                    <a:pt x="6525" y="9840"/>
                    <a:pt x="6846" y="11101"/>
                  </a:cubicBezTo>
                  <a:cubicBezTo>
                    <a:pt x="6925" y="11413"/>
                    <a:pt x="6958" y="11448"/>
                    <a:pt x="7024" y="11243"/>
                  </a:cubicBezTo>
                  <a:cubicBezTo>
                    <a:pt x="7099" y="11009"/>
                    <a:pt x="7099" y="10960"/>
                    <a:pt x="7024" y="10547"/>
                  </a:cubicBezTo>
                  <a:cubicBezTo>
                    <a:pt x="6935" y="10059"/>
                    <a:pt x="6726" y="9769"/>
                    <a:pt x="6507" y="9722"/>
                  </a:cubicBezTo>
                  <a:close/>
                  <a:moveTo>
                    <a:pt x="16358" y="9722"/>
                  </a:moveTo>
                  <a:cubicBezTo>
                    <a:pt x="15969" y="9871"/>
                    <a:pt x="15712" y="10622"/>
                    <a:pt x="15532" y="12124"/>
                  </a:cubicBezTo>
                  <a:cubicBezTo>
                    <a:pt x="15314" y="13937"/>
                    <a:pt x="15373" y="15809"/>
                    <a:pt x="15689" y="17298"/>
                  </a:cubicBezTo>
                  <a:cubicBezTo>
                    <a:pt x="15785" y="17748"/>
                    <a:pt x="15948" y="18256"/>
                    <a:pt x="16055" y="18421"/>
                  </a:cubicBezTo>
                  <a:cubicBezTo>
                    <a:pt x="16180" y="18613"/>
                    <a:pt x="16370" y="18698"/>
                    <a:pt x="16576" y="18649"/>
                  </a:cubicBezTo>
                  <a:cubicBezTo>
                    <a:pt x="17188" y="18502"/>
                    <a:pt x="17543" y="16882"/>
                    <a:pt x="17543" y="14228"/>
                  </a:cubicBezTo>
                  <a:cubicBezTo>
                    <a:pt x="17543" y="11614"/>
                    <a:pt x="17185" y="9921"/>
                    <a:pt x="16616" y="9722"/>
                  </a:cubicBezTo>
                  <a:cubicBezTo>
                    <a:pt x="16535" y="9694"/>
                    <a:pt x="16447" y="9688"/>
                    <a:pt x="16358" y="9722"/>
                  </a:cubicBezTo>
                  <a:close/>
                  <a:moveTo>
                    <a:pt x="8659" y="10561"/>
                  </a:moveTo>
                  <a:cubicBezTo>
                    <a:pt x="8720" y="10523"/>
                    <a:pt x="8776" y="10521"/>
                    <a:pt x="8823" y="10561"/>
                  </a:cubicBezTo>
                  <a:cubicBezTo>
                    <a:pt x="8986" y="10699"/>
                    <a:pt x="9283" y="11487"/>
                    <a:pt x="9240" y="11670"/>
                  </a:cubicBezTo>
                  <a:cubicBezTo>
                    <a:pt x="9225" y="11731"/>
                    <a:pt x="9242" y="11886"/>
                    <a:pt x="9280" y="12011"/>
                  </a:cubicBezTo>
                  <a:cubicBezTo>
                    <a:pt x="9312" y="12114"/>
                    <a:pt x="9340" y="12406"/>
                    <a:pt x="9354" y="12693"/>
                  </a:cubicBezTo>
                  <a:cubicBezTo>
                    <a:pt x="9369" y="12636"/>
                    <a:pt x="9386" y="12602"/>
                    <a:pt x="9404" y="12650"/>
                  </a:cubicBezTo>
                  <a:cubicBezTo>
                    <a:pt x="9431" y="12721"/>
                    <a:pt x="9455" y="12949"/>
                    <a:pt x="9455" y="13162"/>
                  </a:cubicBezTo>
                  <a:cubicBezTo>
                    <a:pt x="9455" y="13669"/>
                    <a:pt x="9365" y="13901"/>
                    <a:pt x="9327" y="13489"/>
                  </a:cubicBezTo>
                  <a:cubicBezTo>
                    <a:pt x="9327" y="13486"/>
                    <a:pt x="9327" y="13478"/>
                    <a:pt x="9327" y="13475"/>
                  </a:cubicBezTo>
                  <a:lnTo>
                    <a:pt x="8746" y="13532"/>
                  </a:lnTo>
                  <a:cubicBezTo>
                    <a:pt x="8255" y="13576"/>
                    <a:pt x="8088" y="13519"/>
                    <a:pt x="8014" y="13290"/>
                  </a:cubicBezTo>
                  <a:cubicBezTo>
                    <a:pt x="7920" y="13000"/>
                    <a:pt x="7920" y="12987"/>
                    <a:pt x="8011" y="12565"/>
                  </a:cubicBezTo>
                  <a:cubicBezTo>
                    <a:pt x="8062" y="12329"/>
                    <a:pt x="8087" y="12139"/>
                    <a:pt x="8065" y="12139"/>
                  </a:cubicBezTo>
                  <a:cubicBezTo>
                    <a:pt x="8042" y="12139"/>
                    <a:pt x="8073" y="11907"/>
                    <a:pt x="8135" y="11627"/>
                  </a:cubicBezTo>
                  <a:cubicBezTo>
                    <a:pt x="8250" y="11109"/>
                    <a:pt x="8475" y="10675"/>
                    <a:pt x="8659" y="10561"/>
                  </a:cubicBezTo>
                  <a:close/>
                  <a:moveTo>
                    <a:pt x="16468" y="10703"/>
                  </a:moveTo>
                  <a:cubicBezTo>
                    <a:pt x="16758" y="10703"/>
                    <a:pt x="17061" y="11390"/>
                    <a:pt x="17174" y="12309"/>
                  </a:cubicBezTo>
                  <a:cubicBezTo>
                    <a:pt x="17273" y="13120"/>
                    <a:pt x="17301" y="14568"/>
                    <a:pt x="17237" y="15507"/>
                  </a:cubicBezTo>
                  <a:cubicBezTo>
                    <a:pt x="17180" y="16348"/>
                    <a:pt x="16897" y="17518"/>
                    <a:pt x="16734" y="17597"/>
                  </a:cubicBezTo>
                  <a:cubicBezTo>
                    <a:pt x="16683" y="17622"/>
                    <a:pt x="16576" y="17695"/>
                    <a:pt x="16495" y="17753"/>
                  </a:cubicBezTo>
                  <a:cubicBezTo>
                    <a:pt x="16291" y="17900"/>
                    <a:pt x="15941" y="17059"/>
                    <a:pt x="15800" y="16090"/>
                  </a:cubicBezTo>
                  <a:cubicBezTo>
                    <a:pt x="15708" y="15451"/>
                    <a:pt x="15692" y="15118"/>
                    <a:pt x="15710" y="14086"/>
                  </a:cubicBezTo>
                  <a:cubicBezTo>
                    <a:pt x="15748" y="11819"/>
                    <a:pt x="15998" y="10703"/>
                    <a:pt x="16468" y="10703"/>
                  </a:cubicBezTo>
                  <a:close/>
                  <a:moveTo>
                    <a:pt x="13568" y="10746"/>
                  </a:moveTo>
                  <a:cubicBezTo>
                    <a:pt x="13624" y="10718"/>
                    <a:pt x="13705" y="10744"/>
                    <a:pt x="13836" y="10803"/>
                  </a:cubicBezTo>
                  <a:cubicBezTo>
                    <a:pt x="14012" y="10882"/>
                    <a:pt x="14196" y="11025"/>
                    <a:pt x="14242" y="11129"/>
                  </a:cubicBezTo>
                  <a:cubicBezTo>
                    <a:pt x="14289" y="11234"/>
                    <a:pt x="14389" y="11903"/>
                    <a:pt x="14467" y="12608"/>
                  </a:cubicBezTo>
                  <a:cubicBezTo>
                    <a:pt x="14605" y="13835"/>
                    <a:pt x="14611" y="13932"/>
                    <a:pt x="14555" y="15067"/>
                  </a:cubicBezTo>
                  <a:cubicBezTo>
                    <a:pt x="14507" y="16022"/>
                    <a:pt x="14461" y="16366"/>
                    <a:pt x="14320" y="16858"/>
                  </a:cubicBezTo>
                  <a:cubicBezTo>
                    <a:pt x="14223" y="17192"/>
                    <a:pt x="14048" y="17568"/>
                    <a:pt x="13930" y="17682"/>
                  </a:cubicBezTo>
                  <a:cubicBezTo>
                    <a:pt x="13662" y="17943"/>
                    <a:pt x="13658" y="17935"/>
                    <a:pt x="13621" y="17682"/>
                  </a:cubicBezTo>
                  <a:cubicBezTo>
                    <a:pt x="13604" y="17567"/>
                    <a:pt x="13519" y="17351"/>
                    <a:pt x="13433" y="17199"/>
                  </a:cubicBezTo>
                  <a:cubicBezTo>
                    <a:pt x="13257" y="16888"/>
                    <a:pt x="12948" y="15679"/>
                    <a:pt x="12983" y="15436"/>
                  </a:cubicBezTo>
                  <a:cubicBezTo>
                    <a:pt x="12996" y="15349"/>
                    <a:pt x="12982" y="14985"/>
                    <a:pt x="12950" y="14626"/>
                  </a:cubicBezTo>
                  <a:cubicBezTo>
                    <a:pt x="12904" y="14117"/>
                    <a:pt x="12906" y="13890"/>
                    <a:pt x="12953" y="13574"/>
                  </a:cubicBezTo>
                  <a:cubicBezTo>
                    <a:pt x="12986" y="13352"/>
                    <a:pt x="13010" y="13070"/>
                    <a:pt x="13010" y="12949"/>
                  </a:cubicBezTo>
                  <a:cubicBezTo>
                    <a:pt x="13010" y="12625"/>
                    <a:pt x="13269" y="11314"/>
                    <a:pt x="13333" y="11314"/>
                  </a:cubicBezTo>
                  <a:cubicBezTo>
                    <a:pt x="13363" y="11314"/>
                    <a:pt x="13418" y="11168"/>
                    <a:pt x="13453" y="10987"/>
                  </a:cubicBezTo>
                  <a:cubicBezTo>
                    <a:pt x="13480" y="10853"/>
                    <a:pt x="13511" y="10773"/>
                    <a:pt x="13568" y="10746"/>
                  </a:cubicBezTo>
                  <a:close/>
                  <a:moveTo>
                    <a:pt x="11355" y="14242"/>
                  </a:moveTo>
                  <a:cubicBezTo>
                    <a:pt x="11459" y="14237"/>
                    <a:pt x="11543" y="14302"/>
                    <a:pt x="11583" y="14441"/>
                  </a:cubicBezTo>
                  <a:cubicBezTo>
                    <a:pt x="11757" y="15049"/>
                    <a:pt x="11571" y="16995"/>
                    <a:pt x="11284" y="17568"/>
                  </a:cubicBezTo>
                  <a:cubicBezTo>
                    <a:pt x="10997" y="18144"/>
                    <a:pt x="10749" y="17957"/>
                    <a:pt x="10579" y="17042"/>
                  </a:cubicBezTo>
                  <a:cubicBezTo>
                    <a:pt x="10474" y="16476"/>
                    <a:pt x="10453" y="16015"/>
                    <a:pt x="10516" y="15749"/>
                  </a:cubicBezTo>
                  <a:cubicBezTo>
                    <a:pt x="10536" y="15664"/>
                    <a:pt x="10549" y="15497"/>
                    <a:pt x="10549" y="15365"/>
                  </a:cubicBezTo>
                  <a:cubicBezTo>
                    <a:pt x="10549" y="14839"/>
                    <a:pt x="11042" y="14259"/>
                    <a:pt x="11355" y="14242"/>
                  </a:cubicBezTo>
                  <a:close/>
                </a:path>
              </a:pathLst>
            </a:custGeom>
            <a:ln w="12700" cap="flat">
              <a:noFill/>
              <a:miter lim="400000"/>
            </a:ln>
            <a:effectLst/>
          </p:spPr>
        </p:pic>
        <p:pic>
          <p:nvPicPr>
            <p:cNvPr id="216" name="KakaoTalk_Photo_2021-08-21-22-58-18.png" descr="KakaoTalk_Photo_2021-08-21-22-58-18.png"/>
            <p:cNvPicPr>
              <a:picLocks noChangeAspect="1"/>
            </p:cNvPicPr>
            <p:nvPr/>
          </p:nvPicPr>
          <p:blipFill>
            <a:blip r:embed="rId6"/>
            <a:srcRect l="9930" t="40798" r="11125" b="40032"/>
            <a:stretch>
              <a:fillRect/>
            </a:stretch>
          </p:blipFill>
          <p:spPr>
            <a:xfrm>
              <a:off x="2682898" y="1076125"/>
              <a:ext cx="2732963" cy="552660"/>
            </a:xfrm>
            <a:custGeom>
              <a:avLst/>
              <a:gdLst/>
              <a:ahLst/>
              <a:cxnLst>
                <a:cxn ang="0">
                  <a:pos x="wd2" y="hd2"/>
                </a:cxn>
                <a:cxn ang="5400000">
                  <a:pos x="wd2" y="hd2"/>
                </a:cxn>
                <a:cxn ang="10800000">
                  <a:pos x="wd2" y="hd2"/>
                </a:cxn>
                <a:cxn ang="16200000">
                  <a:pos x="wd2" y="hd2"/>
                </a:cxn>
              </a:cxnLst>
              <a:rect l="0" t="0" r="r" b="b"/>
              <a:pathLst>
                <a:path w="21544" h="20905" extrusionOk="0">
                  <a:moveTo>
                    <a:pt x="17301" y="9"/>
                  </a:moveTo>
                  <a:cubicBezTo>
                    <a:pt x="16939" y="4"/>
                    <a:pt x="16966" y="-440"/>
                    <a:pt x="16845" y="7891"/>
                  </a:cubicBezTo>
                  <a:cubicBezTo>
                    <a:pt x="16704" y="17510"/>
                    <a:pt x="16698" y="16629"/>
                    <a:pt x="16879" y="16718"/>
                  </a:cubicBezTo>
                  <a:cubicBezTo>
                    <a:pt x="16960" y="16758"/>
                    <a:pt x="17053" y="16752"/>
                    <a:pt x="17082" y="16718"/>
                  </a:cubicBezTo>
                  <a:cubicBezTo>
                    <a:pt x="17111" y="16684"/>
                    <a:pt x="17175" y="16658"/>
                    <a:pt x="17226" y="16658"/>
                  </a:cubicBezTo>
                  <a:cubicBezTo>
                    <a:pt x="17278" y="16658"/>
                    <a:pt x="17337" y="16511"/>
                    <a:pt x="17358" y="16328"/>
                  </a:cubicBezTo>
                  <a:cubicBezTo>
                    <a:pt x="17378" y="16145"/>
                    <a:pt x="17447" y="12477"/>
                    <a:pt x="17508" y="8176"/>
                  </a:cubicBezTo>
                  <a:cubicBezTo>
                    <a:pt x="17633" y="-639"/>
                    <a:pt x="17647" y="14"/>
                    <a:pt x="17301" y="9"/>
                  </a:cubicBezTo>
                  <a:close/>
                  <a:moveTo>
                    <a:pt x="19760" y="9"/>
                  </a:moveTo>
                  <a:cubicBezTo>
                    <a:pt x="19663" y="7"/>
                    <a:pt x="19571" y="71"/>
                    <a:pt x="19532" y="189"/>
                  </a:cubicBezTo>
                  <a:cubicBezTo>
                    <a:pt x="19468" y="382"/>
                    <a:pt x="19448" y="1231"/>
                    <a:pt x="19301" y="10038"/>
                  </a:cubicBezTo>
                  <a:cubicBezTo>
                    <a:pt x="19256" y="12693"/>
                    <a:pt x="19220" y="15269"/>
                    <a:pt x="19219" y="15757"/>
                  </a:cubicBezTo>
                  <a:cubicBezTo>
                    <a:pt x="19218" y="16619"/>
                    <a:pt x="19220" y="16634"/>
                    <a:pt x="19344" y="16703"/>
                  </a:cubicBezTo>
                  <a:cubicBezTo>
                    <a:pt x="19466" y="16771"/>
                    <a:pt x="19611" y="16714"/>
                    <a:pt x="19720" y="16553"/>
                  </a:cubicBezTo>
                  <a:cubicBezTo>
                    <a:pt x="19747" y="16513"/>
                    <a:pt x="19770" y="16323"/>
                    <a:pt x="19770" y="16118"/>
                  </a:cubicBezTo>
                  <a:cubicBezTo>
                    <a:pt x="19770" y="15642"/>
                    <a:pt x="19834" y="15441"/>
                    <a:pt x="19876" y="15787"/>
                  </a:cubicBezTo>
                  <a:cubicBezTo>
                    <a:pt x="20016" y="16946"/>
                    <a:pt x="20612" y="17249"/>
                    <a:pt x="20959" y="16343"/>
                  </a:cubicBezTo>
                  <a:cubicBezTo>
                    <a:pt x="21172" y="15786"/>
                    <a:pt x="21365" y="14578"/>
                    <a:pt x="21428" y="13400"/>
                  </a:cubicBezTo>
                  <a:cubicBezTo>
                    <a:pt x="21449" y="13005"/>
                    <a:pt x="21481" y="12362"/>
                    <a:pt x="21503" y="11959"/>
                  </a:cubicBezTo>
                  <a:cubicBezTo>
                    <a:pt x="21600" y="10160"/>
                    <a:pt x="21521" y="7555"/>
                    <a:pt x="21325" y="6119"/>
                  </a:cubicBezTo>
                  <a:cubicBezTo>
                    <a:pt x="21155" y="4873"/>
                    <a:pt x="20643" y="4549"/>
                    <a:pt x="20267" y="5459"/>
                  </a:cubicBezTo>
                  <a:cubicBezTo>
                    <a:pt x="20144" y="5757"/>
                    <a:pt x="20036" y="5958"/>
                    <a:pt x="20029" y="5894"/>
                  </a:cubicBezTo>
                  <a:cubicBezTo>
                    <a:pt x="20016" y="5768"/>
                    <a:pt x="20063" y="3185"/>
                    <a:pt x="20108" y="1466"/>
                  </a:cubicBezTo>
                  <a:cubicBezTo>
                    <a:pt x="20135" y="410"/>
                    <a:pt x="20133" y="379"/>
                    <a:pt x="20029" y="189"/>
                  </a:cubicBezTo>
                  <a:cubicBezTo>
                    <a:pt x="19963" y="68"/>
                    <a:pt x="19858" y="11"/>
                    <a:pt x="19760" y="9"/>
                  </a:cubicBezTo>
                  <a:close/>
                  <a:moveTo>
                    <a:pt x="11567" y="39"/>
                  </a:moveTo>
                  <a:cubicBezTo>
                    <a:pt x="11444" y="56"/>
                    <a:pt x="11322" y="145"/>
                    <a:pt x="11291" y="295"/>
                  </a:cubicBezTo>
                  <a:cubicBezTo>
                    <a:pt x="11262" y="437"/>
                    <a:pt x="11102" y="9506"/>
                    <a:pt x="11025" y="15367"/>
                  </a:cubicBezTo>
                  <a:lnTo>
                    <a:pt x="11007" y="16613"/>
                  </a:lnTo>
                  <a:lnTo>
                    <a:pt x="11169" y="16688"/>
                  </a:lnTo>
                  <a:cubicBezTo>
                    <a:pt x="11258" y="16729"/>
                    <a:pt x="11399" y="16727"/>
                    <a:pt x="11485" y="16688"/>
                  </a:cubicBezTo>
                  <a:lnTo>
                    <a:pt x="11642" y="16628"/>
                  </a:lnTo>
                  <a:lnTo>
                    <a:pt x="11670" y="15502"/>
                  </a:lnTo>
                  <a:cubicBezTo>
                    <a:pt x="11684" y="14886"/>
                    <a:pt x="11708" y="14340"/>
                    <a:pt x="11726" y="14286"/>
                  </a:cubicBezTo>
                  <a:cubicBezTo>
                    <a:pt x="11744" y="14233"/>
                    <a:pt x="11796" y="14507"/>
                    <a:pt x="11839" y="14902"/>
                  </a:cubicBezTo>
                  <a:cubicBezTo>
                    <a:pt x="12037" y="16749"/>
                    <a:pt x="12514" y="18480"/>
                    <a:pt x="12974" y="19015"/>
                  </a:cubicBezTo>
                  <a:cubicBezTo>
                    <a:pt x="13419" y="19532"/>
                    <a:pt x="13829" y="19309"/>
                    <a:pt x="14242" y="18340"/>
                  </a:cubicBezTo>
                  <a:cubicBezTo>
                    <a:pt x="14555" y="17604"/>
                    <a:pt x="14726" y="16892"/>
                    <a:pt x="14927" y="15472"/>
                  </a:cubicBezTo>
                  <a:cubicBezTo>
                    <a:pt x="15014" y="14858"/>
                    <a:pt x="15094" y="14413"/>
                    <a:pt x="15108" y="14481"/>
                  </a:cubicBezTo>
                  <a:cubicBezTo>
                    <a:pt x="15122" y="14550"/>
                    <a:pt x="15152" y="14921"/>
                    <a:pt x="15174" y="15292"/>
                  </a:cubicBezTo>
                  <a:cubicBezTo>
                    <a:pt x="15238" y="16379"/>
                    <a:pt x="15382" y="16745"/>
                    <a:pt x="15759" y="16808"/>
                  </a:cubicBezTo>
                  <a:cubicBezTo>
                    <a:pt x="16161" y="16876"/>
                    <a:pt x="16264" y="16662"/>
                    <a:pt x="16310" y="15622"/>
                  </a:cubicBezTo>
                  <a:cubicBezTo>
                    <a:pt x="16328" y="15207"/>
                    <a:pt x="16332" y="14665"/>
                    <a:pt x="16319" y="14421"/>
                  </a:cubicBezTo>
                  <a:cubicBezTo>
                    <a:pt x="16298" y="14011"/>
                    <a:pt x="16283" y="13992"/>
                    <a:pt x="16109" y="14106"/>
                  </a:cubicBezTo>
                  <a:cubicBezTo>
                    <a:pt x="15952" y="14210"/>
                    <a:pt x="15910" y="14170"/>
                    <a:pt x="15850" y="13851"/>
                  </a:cubicBezTo>
                  <a:cubicBezTo>
                    <a:pt x="15783" y="13498"/>
                    <a:pt x="15782" y="13270"/>
                    <a:pt x="15821" y="10683"/>
                  </a:cubicBezTo>
                  <a:cubicBezTo>
                    <a:pt x="15845" y="9152"/>
                    <a:pt x="15871" y="7862"/>
                    <a:pt x="15881" y="7816"/>
                  </a:cubicBezTo>
                  <a:cubicBezTo>
                    <a:pt x="15891" y="7769"/>
                    <a:pt x="16004" y="7713"/>
                    <a:pt x="16134" y="7696"/>
                  </a:cubicBezTo>
                  <a:cubicBezTo>
                    <a:pt x="16264" y="7679"/>
                    <a:pt x="16384" y="7611"/>
                    <a:pt x="16397" y="7546"/>
                  </a:cubicBezTo>
                  <a:cubicBezTo>
                    <a:pt x="16440" y="7342"/>
                    <a:pt x="16467" y="6106"/>
                    <a:pt x="16441" y="5609"/>
                  </a:cubicBezTo>
                  <a:cubicBezTo>
                    <a:pt x="16418" y="5174"/>
                    <a:pt x="16394" y="5120"/>
                    <a:pt x="16169" y="5069"/>
                  </a:cubicBezTo>
                  <a:lnTo>
                    <a:pt x="15925" y="5023"/>
                  </a:lnTo>
                  <a:lnTo>
                    <a:pt x="15925" y="3792"/>
                  </a:lnTo>
                  <a:lnTo>
                    <a:pt x="15925" y="2561"/>
                  </a:lnTo>
                  <a:lnTo>
                    <a:pt x="15609" y="2561"/>
                  </a:lnTo>
                  <a:lnTo>
                    <a:pt x="15296" y="2561"/>
                  </a:lnTo>
                  <a:lnTo>
                    <a:pt x="15255" y="3792"/>
                  </a:lnTo>
                  <a:cubicBezTo>
                    <a:pt x="15217" y="4938"/>
                    <a:pt x="15206" y="5028"/>
                    <a:pt x="15105" y="5084"/>
                  </a:cubicBezTo>
                  <a:cubicBezTo>
                    <a:pt x="15045" y="5116"/>
                    <a:pt x="14999" y="5256"/>
                    <a:pt x="14999" y="5399"/>
                  </a:cubicBezTo>
                  <a:cubicBezTo>
                    <a:pt x="14999" y="5942"/>
                    <a:pt x="14923" y="5852"/>
                    <a:pt x="14839" y="5204"/>
                  </a:cubicBezTo>
                  <a:cubicBezTo>
                    <a:pt x="14715" y="4243"/>
                    <a:pt x="14369" y="3052"/>
                    <a:pt x="14091" y="2636"/>
                  </a:cubicBezTo>
                  <a:cubicBezTo>
                    <a:pt x="13246" y="1374"/>
                    <a:pt x="12400" y="2530"/>
                    <a:pt x="11948" y="5564"/>
                  </a:cubicBezTo>
                  <a:cubicBezTo>
                    <a:pt x="11853" y="6202"/>
                    <a:pt x="11836" y="5586"/>
                    <a:pt x="11879" y="2982"/>
                  </a:cubicBezTo>
                  <a:cubicBezTo>
                    <a:pt x="11918" y="670"/>
                    <a:pt x="11915" y="451"/>
                    <a:pt x="11851" y="219"/>
                  </a:cubicBezTo>
                  <a:cubicBezTo>
                    <a:pt x="11813" y="79"/>
                    <a:pt x="11689" y="23"/>
                    <a:pt x="11567" y="39"/>
                  </a:cubicBezTo>
                  <a:close/>
                  <a:moveTo>
                    <a:pt x="18518" y="430"/>
                  </a:moveTo>
                  <a:cubicBezTo>
                    <a:pt x="18327" y="429"/>
                    <a:pt x="18165" y="989"/>
                    <a:pt x="18134" y="1886"/>
                  </a:cubicBezTo>
                  <a:cubicBezTo>
                    <a:pt x="18102" y="2790"/>
                    <a:pt x="18177" y="3527"/>
                    <a:pt x="18318" y="3657"/>
                  </a:cubicBezTo>
                  <a:cubicBezTo>
                    <a:pt x="18475" y="3802"/>
                    <a:pt x="18525" y="3782"/>
                    <a:pt x="18675" y="3582"/>
                  </a:cubicBezTo>
                  <a:cubicBezTo>
                    <a:pt x="18800" y="3415"/>
                    <a:pt x="18827" y="3285"/>
                    <a:pt x="18863" y="2651"/>
                  </a:cubicBezTo>
                  <a:cubicBezTo>
                    <a:pt x="18923" y="1574"/>
                    <a:pt x="18878" y="952"/>
                    <a:pt x="18715" y="625"/>
                  </a:cubicBezTo>
                  <a:cubicBezTo>
                    <a:pt x="18649" y="492"/>
                    <a:pt x="18582" y="430"/>
                    <a:pt x="18518" y="430"/>
                  </a:cubicBezTo>
                  <a:close/>
                  <a:moveTo>
                    <a:pt x="7205" y="2456"/>
                  </a:moveTo>
                  <a:cubicBezTo>
                    <a:pt x="6874" y="2456"/>
                    <a:pt x="6880" y="2431"/>
                    <a:pt x="6839" y="4018"/>
                  </a:cubicBezTo>
                  <a:cubicBezTo>
                    <a:pt x="6814" y="4991"/>
                    <a:pt x="6810" y="5012"/>
                    <a:pt x="6661" y="5129"/>
                  </a:cubicBezTo>
                  <a:cubicBezTo>
                    <a:pt x="6475" y="5274"/>
                    <a:pt x="6439" y="5521"/>
                    <a:pt x="6439" y="6675"/>
                  </a:cubicBezTo>
                  <a:cubicBezTo>
                    <a:pt x="6438" y="7635"/>
                    <a:pt x="6426" y="7592"/>
                    <a:pt x="6695" y="7666"/>
                  </a:cubicBezTo>
                  <a:cubicBezTo>
                    <a:pt x="6753" y="7682"/>
                    <a:pt x="6772" y="7802"/>
                    <a:pt x="6767" y="8146"/>
                  </a:cubicBezTo>
                  <a:cubicBezTo>
                    <a:pt x="6764" y="8403"/>
                    <a:pt x="6750" y="10016"/>
                    <a:pt x="6736" y="11734"/>
                  </a:cubicBezTo>
                  <a:cubicBezTo>
                    <a:pt x="6706" y="15303"/>
                    <a:pt x="6739" y="15896"/>
                    <a:pt x="6992" y="16523"/>
                  </a:cubicBezTo>
                  <a:cubicBezTo>
                    <a:pt x="7100" y="16789"/>
                    <a:pt x="7203" y="16852"/>
                    <a:pt x="7459" y="16808"/>
                  </a:cubicBezTo>
                  <a:cubicBezTo>
                    <a:pt x="7852" y="16740"/>
                    <a:pt x="7900" y="16547"/>
                    <a:pt x="7900" y="14992"/>
                  </a:cubicBezTo>
                  <a:lnTo>
                    <a:pt x="7900" y="13971"/>
                  </a:lnTo>
                  <a:lnTo>
                    <a:pt x="7687" y="14091"/>
                  </a:lnTo>
                  <a:cubicBezTo>
                    <a:pt x="7375" y="14278"/>
                    <a:pt x="7368" y="14199"/>
                    <a:pt x="7402" y="10833"/>
                  </a:cubicBezTo>
                  <a:cubicBezTo>
                    <a:pt x="7418" y="9299"/>
                    <a:pt x="7448" y="7961"/>
                    <a:pt x="7468" y="7861"/>
                  </a:cubicBezTo>
                  <a:cubicBezTo>
                    <a:pt x="7488" y="7761"/>
                    <a:pt x="7571" y="7712"/>
                    <a:pt x="7653" y="7741"/>
                  </a:cubicBezTo>
                  <a:cubicBezTo>
                    <a:pt x="7734" y="7769"/>
                    <a:pt x="7852" y="7700"/>
                    <a:pt x="7912" y="7591"/>
                  </a:cubicBezTo>
                  <a:cubicBezTo>
                    <a:pt x="8017" y="7400"/>
                    <a:pt x="8021" y="7338"/>
                    <a:pt x="8009" y="6300"/>
                  </a:cubicBezTo>
                  <a:lnTo>
                    <a:pt x="7997" y="5204"/>
                  </a:lnTo>
                  <a:lnTo>
                    <a:pt x="7759" y="5114"/>
                  </a:lnTo>
                  <a:lnTo>
                    <a:pt x="7524" y="5023"/>
                  </a:lnTo>
                  <a:lnTo>
                    <a:pt x="7512" y="3732"/>
                  </a:lnTo>
                  <a:lnTo>
                    <a:pt x="7499" y="2456"/>
                  </a:lnTo>
                  <a:lnTo>
                    <a:pt x="7205" y="2456"/>
                  </a:lnTo>
                  <a:close/>
                  <a:moveTo>
                    <a:pt x="5150" y="4933"/>
                  </a:moveTo>
                  <a:cubicBezTo>
                    <a:pt x="5023" y="4964"/>
                    <a:pt x="4889" y="5049"/>
                    <a:pt x="4752" y="5204"/>
                  </a:cubicBezTo>
                  <a:cubicBezTo>
                    <a:pt x="4384" y="5621"/>
                    <a:pt x="4279" y="5940"/>
                    <a:pt x="4249" y="6720"/>
                  </a:cubicBezTo>
                  <a:cubicBezTo>
                    <a:pt x="4190" y="8225"/>
                    <a:pt x="4301" y="8677"/>
                    <a:pt x="4555" y="7966"/>
                  </a:cubicBezTo>
                  <a:cubicBezTo>
                    <a:pt x="4710" y="7533"/>
                    <a:pt x="5039" y="7213"/>
                    <a:pt x="5212" y="7335"/>
                  </a:cubicBezTo>
                  <a:cubicBezTo>
                    <a:pt x="5373" y="7448"/>
                    <a:pt x="5500" y="8224"/>
                    <a:pt x="5484" y="8987"/>
                  </a:cubicBezTo>
                  <a:lnTo>
                    <a:pt x="5472" y="9557"/>
                  </a:lnTo>
                  <a:lnTo>
                    <a:pt x="5118" y="9707"/>
                  </a:lnTo>
                  <a:cubicBezTo>
                    <a:pt x="4659" y="9899"/>
                    <a:pt x="4420" y="10294"/>
                    <a:pt x="4233" y="11149"/>
                  </a:cubicBezTo>
                  <a:cubicBezTo>
                    <a:pt x="3960" y="12398"/>
                    <a:pt x="3926" y="14531"/>
                    <a:pt x="4158" y="15802"/>
                  </a:cubicBezTo>
                  <a:cubicBezTo>
                    <a:pt x="4270" y="16414"/>
                    <a:pt x="4405" y="16733"/>
                    <a:pt x="4624" y="16898"/>
                  </a:cubicBezTo>
                  <a:cubicBezTo>
                    <a:pt x="4809" y="17037"/>
                    <a:pt x="5078" y="16806"/>
                    <a:pt x="5269" y="16343"/>
                  </a:cubicBezTo>
                  <a:cubicBezTo>
                    <a:pt x="5453" y="15894"/>
                    <a:pt x="5462" y="15895"/>
                    <a:pt x="5481" y="16253"/>
                  </a:cubicBezTo>
                  <a:cubicBezTo>
                    <a:pt x="5504" y="16662"/>
                    <a:pt x="5640" y="16826"/>
                    <a:pt x="5860" y="16703"/>
                  </a:cubicBezTo>
                  <a:cubicBezTo>
                    <a:pt x="5996" y="16627"/>
                    <a:pt x="5996" y="16621"/>
                    <a:pt x="6016" y="15562"/>
                  </a:cubicBezTo>
                  <a:cubicBezTo>
                    <a:pt x="6028" y="14973"/>
                    <a:pt x="6059" y="13479"/>
                    <a:pt x="6085" y="12244"/>
                  </a:cubicBezTo>
                  <a:cubicBezTo>
                    <a:pt x="6111" y="11010"/>
                    <a:pt x="6124" y="9288"/>
                    <a:pt x="6116" y="8431"/>
                  </a:cubicBezTo>
                  <a:cubicBezTo>
                    <a:pt x="6105" y="7077"/>
                    <a:pt x="6090" y="6794"/>
                    <a:pt x="5994" y="6194"/>
                  </a:cubicBezTo>
                  <a:cubicBezTo>
                    <a:pt x="5852" y="5296"/>
                    <a:pt x="5531" y="4842"/>
                    <a:pt x="5150" y="4933"/>
                  </a:cubicBezTo>
                  <a:close/>
                  <a:moveTo>
                    <a:pt x="1499" y="4963"/>
                  </a:moveTo>
                  <a:cubicBezTo>
                    <a:pt x="1272" y="4936"/>
                    <a:pt x="1037" y="5239"/>
                    <a:pt x="892" y="5894"/>
                  </a:cubicBezTo>
                  <a:cubicBezTo>
                    <a:pt x="809" y="6269"/>
                    <a:pt x="695" y="6235"/>
                    <a:pt x="745" y="5849"/>
                  </a:cubicBezTo>
                  <a:cubicBezTo>
                    <a:pt x="796" y="5448"/>
                    <a:pt x="670" y="5111"/>
                    <a:pt x="469" y="5114"/>
                  </a:cubicBezTo>
                  <a:cubicBezTo>
                    <a:pt x="358" y="5115"/>
                    <a:pt x="247" y="5187"/>
                    <a:pt x="222" y="5264"/>
                  </a:cubicBezTo>
                  <a:cubicBezTo>
                    <a:pt x="194" y="5351"/>
                    <a:pt x="153" y="6995"/>
                    <a:pt x="113" y="9662"/>
                  </a:cubicBezTo>
                  <a:cubicBezTo>
                    <a:pt x="77" y="12005"/>
                    <a:pt x="39" y="14529"/>
                    <a:pt x="25" y="15277"/>
                  </a:cubicBezTo>
                  <a:lnTo>
                    <a:pt x="0" y="16643"/>
                  </a:lnTo>
                  <a:lnTo>
                    <a:pt x="153" y="16703"/>
                  </a:lnTo>
                  <a:cubicBezTo>
                    <a:pt x="288" y="16759"/>
                    <a:pt x="606" y="16666"/>
                    <a:pt x="632" y="16568"/>
                  </a:cubicBezTo>
                  <a:cubicBezTo>
                    <a:pt x="651" y="16497"/>
                    <a:pt x="760" y="11108"/>
                    <a:pt x="760" y="10233"/>
                  </a:cubicBezTo>
                  <a:cubicBezTo>
                    <a:pt x="760" y="9397"/>
                    <a:pt x="776" y="9261"/>
                    <a:pt x="957" y="8446"/>
                  </a:cubicBezTo>
                  <a:cubicBezTo>
                    <a:pt x="1181" y="7441"/>
                    <a:pt x="1293" y="7356"/>
                    <a:pt x="1430" y="8056"/>
                  </a:cubicBezTo>
                  <a:cubicBezTo>
                    <a:pt x="1514" y="8485"/>
                    <a:pt x="1524" y="8678"/>
                    <a:pt x="1517" y="10083"/>
                  </a:cubicBezTo>
                  <a:cubicBezTo>
                    <a:pt x="1513" y="10940"/>
                    <a:pt x="1494" y="12715"/>
                    <a:pt x="1474" y="14016"/>
                  </a:cubicBezTo>
                  <a:cubicBezTo>
                    <a:pt x="1453" y="15317"/>
                    <a:pt x="1450" y="16453"/>
                    <a:pt x="1467" y="16538"/>
                  </a:cubicBezTo>
                  <a:cubicBezTo>
                    <a:pt x="1510" y="16742"/>
                    <a:pt x="2022" y="16727"/>
                    <a:pt x="2065" y="16523"/>
                  </a:cubicBezTo>
                  <a:cubicBezTo>
                    <a:pt x="2083" y="16436"/>
                    <a:pt x="2125" y="14754"/>
                    <a:pt x="2156" y="12785"/>
                  </a:cubicBezTo>
                  <a:lnTo>
                    <a:pt x="2209" y="9212"/>
                  </a:lnTo>
                  <a:lnTo>
                    <a:pt x="2390" y="8386"/>
                  </a:lnTo>
                  <a:cubicBezTo>
                    <a:pt x="2577" y="7539"/>
                    <a:pt x="2701" y="7379"/>
                    <a:pt x="2825" y="7816"/>
                  </a:cubicBezTo>
                  <a:cubicBezTo>
                    <a:pt x="2942" y="8226"/>
                    <a:pt x="2960" y="9272"/>
                    <a:pt x="2910" y="12800"/>
                  </a:cubicBezTo>
                  <a:cubicBezTo>
                    <a:pt x="2883" y="14662"/>
                    <a:pt x="2872" y="16288"/>
                    <a:pt x="2881" y="16418"/>
                  </a:cubicBezTo>
                  <a:cubicBezTo>
                    <a:pt x="2891" y="16548"/>
                    <a:pt x="2962" y="16663"/>
                    <a:pt x="3041" y="16673"/>
                  </a:cubicBezTo>
                  <a:cubicBezTo>
                    <a:pt x="3200" y="16693"/>
                    <a:pt x="3496" y="16650"/>
                    <a:pt x="3507" y="16598"/>
                  </a:cubicBezTo>
                  <a:cubicBezTo>
                    <a:pt x="3511" y="16580"/>
                    <a:pt x="3541" y="14775"/>
                    <a:pt x="3573" y="12590"/>
                  </a:cubicBezTo>
                  <a:cubicBezTo>
                    <a:pt x="3653" y="7071"/>
                    <a:pt x="3611" y="6032"/>
                    <a:pt x="3273" y="5294"/>
                  </a:cubicBezTo>
                  <a:cubicBezTo>
                    <a:pt x="2971" y="4636"/>
                    <a:pt x="2616" y="4875"/>
                    <a:pt x="2321" y="5954"/>
                  </a:cubicBezTo>
                  <a:lnTo>
                    <a:pt x="2146" y="6600"/>
                  </a:lnTo>
                  <a:lnTo>
                    <a:pt x="2056" y="6044"/>
                  </a:lnTo>
                  <a:cubicBezTo>
                    <a:pt x="1944" y="5358"/>
                    <a:pt x="1725" y="4991"/>
                    <a:pt x="1499" y="4963"/>
                  </a:cubicBezTo>
                  <a:close/>
                  <a:moveTo>
                    <a:pt x="9921" y="4978"/>
                  </a:moveTo>
                  <a:cubicBezTo>
                    <a:pt x="9657" y="4864"/>
                    <a:pt x="9454" y="5106"/>
                    <a:pt x="9233" y="5789"/>
                  </a:cubicBezTo>
                  <a:cubicBezTo>
                    <a:pt x="9082" y="6254"/>
                    <a:pt x="9042" y="6222"/>
                    <a:pt x="9042" y="5654"/>
                  </a:cubicBezTo>
                  <a:cubicBezTo>
                    <a:pt x="9042" y="5222"/>
                    <a:pt x="8899" y="5031"/>
                    <a:pt x="8663" y="5159"/>
                  </a:cubicBezTo>
                  <a:cubicBezTo>
                    <a:pt x="8566" y="5211"/>
                    <a:pt x="8479" y="5285"/>
                    <a:pt x="8472" y="5324"/>
                  </a:cubicBezTo>
                  <a:cubicBezTo>
                    <a:pt x="8462" y="5384"/>
                    <a:pt x="8344" y="13240"/>
                    <a:pt x="8269" y="18865"/>
                  </a:cubicBezTo>
                  <a:lnTo>
                    <a:pt x="8244" y="20802"/>
                  </a:lnTo>
                  <a:lnTo>
                    <a:pt x="8357" y="20877"/>
                  </a:lnTo>
                  <a:cubicBezTo>
                    <a:pt x="8467" y="20961"/>
                    <a:pt x="8841" y="20845"/>
                    <a:pt x="8888" y="20711"/>
                  </a:cubicBezTo>
                  <a:cubicBezTo>
                    <a:pt x="8901" y="20675"/>
                    <a:pt x="8923" y="19649"/>
                    <a:pt x="8938" y="18430"/>
                  </a:cubicBezTo>
                  <a:cubicBezTo>
                    <a:pt x="8954" y="17210"/>
                    <a:pt x="8977" y="16145"/>
                    <a:pt x="8989" y="16058"/>
                  </a:cubicBezTo>
                  <a:cubicBezTo>
                    <a:pt x="9000" y="15970"/>
                    <a:pt x="9056" y="16054"/>
                    <a:pt x="9114" y="16253"/>
                  </a:cubicBezTo>
                  <a:cubicBezTo>
                    <a:pt x="9283" y="16832"/>
                    <a:pt x="9494" y="17043"/>
                    <a:pt x="9736" y="16853"/>
                  </a:cubicBezTo>
                  <a:cubicBezTo>
                    <a:pt x="10092" y="16575"/>
                    <a:pt x="10335" y="15628"/>
                    <a:pt x="10462" y="14016"/>
                  </a:cubicBezTo>
                  <a:cubicBezTo>
                    <a:pt x="10491" y="13651"/>
                    <a:pt x="10529" y="13260"/>
                    <a:pt x="10547" y="13145"/>
                  </a:cubicBezTo>
                  <a:cubicBezTo>
                    <a:pt x="10565" y="13030"/>
                    <a:pt x="10601" y="12245"/>
                    <a:pt x="10625" y="11404"/>
                  </a:cubicBezTo>
                  <a:cubicBezTo>
                    <a:pt x="10681" y="9394"/>
                    <a:pt x="10627" y="7678"/>
                    <a:pt x="10475" y="6600"/>
                  </a:cubicBezTo>
                  <a:cubicBezTo>
                    <a:pt x="10312" y="5448"/>
                    <a:pt x="10192" y="5097"/>
                    <a:pt x="9921" y="4978"/>
                  </a:cubicBezTo>
                  <a:close/>
                  <a:moveTo>
                    <a:pt x="18456" y="5129"/>
                  </a:moveTo>
                  <a:cubicBezTo>
                    <a:pt x="18336" y="5144"/>
                    <a:pt x="18219" y="5221"/>
                    <a:pt x="18184" y="5354"/>
                  </a:cubicBezTo>
                  <a:cubicBezTo>
                    <a:pt x="18131" y="5547"/>
                    <a:pt x="18106" y="6397"/>
                    <a:pt x="18055" y="10038"/>
                  </a:cubicBezTo>
                  <a:cubicBezTo>
                    <a:pt x="18021" y="12485"/>
                    <a:pt x="17989" y="14959"/>
                    <a:pt x="17983" y="15532"/>
                  </a:cubicBezTo>
                  <a:lnTo>
                    <a:pt x="17974" y="16568"/>
                  </a:lnTo>
                  <a:lnTo>
                    <a:pt x="18112" y="16673"/>
                  </a:lnTo>
                  <a:cubicBezTo>
                    <a:pt x="18267" y="16791"/>
                    <a:pt x="18551" y="16688"/>
                    <a:pt x="18597" y="16493"/>
                  </a:cubicBezTo>
                  <a:cubicBezTo>
                    <a:pt x="18613" y="16422"/>
                    <a:pt x="18661" y="13897"/>
                    <a:pt x="18706" y="10893"/>
                  </a:cubicBezTo>
                  <a:cubicBezTo>
                    <a:pt x="18773" y="6411"/>
                    <a:pt x="18780" y="5408"/>
                    <a:pt x="18737" y="5279"/>
                  </a:cubicBezTo>
                  <a:cubicBezTo>
                    <a:pt x="18697" y="5156"/>
                    <a:pt x="18575" y="5113"/>
                    <a:pt x="18456" y="5129"/>
                  </a:cubicBezTo>
                  <a:close/>
                </a:path>
              </a:pathLst>
            </a:cu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20"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21"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22"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팀 구성 및 역할</a:t>
            </a:r>
          </a:p>
        </p:txBody>
      </p:sp>
      <p:sp>
        <p:nvSpPr>
          <p:cNvPr id="223"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24"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25"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26" name="표"/>
          <p:cNvGraphicFramePr/>
          <p:nvPr/>
        </p:nvGraphicFramePr>
        <p:xfrm>
          <a:off x="2997705" y="3062705"/>
          <a:ext cx="7009389" cy="3337494"/>
        </p:xfrm>
        <a:graphic>
          <a:graphicData uri="http://schemas.openxmlformats.org/drawingml/2006/table">
            <a:tbl>
              <a:tblPr>
                <a:tableStyleId>{4C3C2611-4C71-4FC5-86AE-919BDF0F9419}</a:tableStyleId>
              </a:tblPr>
              <a:tblGrid>
                <a:gridCol w="2135397">
                  <a:extLst>
                    <a:ext uri="{9D8B030D-6E8A-4147-A177-3AD203B41FA5}">
                      <a16:colId xmlns:a16="http://schemas.microsoft.com/office/drawing/2014/main" val="20000"/>
                    </a:ext>
                  </a:extLst>
                </a:gridCol>
                <a:gridCol w="4873992">
                  <a:extLst>
                    <a:ext uri="{9D8B030D-6E8A-4147-A177-3AD203B41FA5}">
                      <a16:colId xmlns:a16="http://schemas.microsoft.com/office/drawing/2014/main" val="20001"/>
                    </a:ext>
                  </a:extLst>
                </a:gridCol>
              </a:tblGrid>
              <a:tr h="556249">
                <a:tc>
                  <a:txBody>
                    <a:bodyPr/>
                    <a:lstStyle/>
                    <a:p>
                      <a:pPr defTabSz="914400">
                        <a:tabLst>
                          <a:tab pos="1181100" algn="l"/>
                        </a:tabLst>
                        <a:defRPr sz="1800"/>
                      </a:pPr>
                      <a:r>
                        <a:rPr sz="1600" spc="-16">
                          <a:latin typeface="NanumSquareR"/>
                          <a:ea typeface="NanumSquareR"/>
                          <a:cs typeface="NanumSquareR"/>
                          <a:sym typeface="NanumSquareR"/>
                        </a:rPr>
                        <a:t>공통</a:t>
                      </a:r>
                    </a:p>
                  </a:txBody>
                  <a:tcPr marL="50800" marR="50800" marT="50800" marB="50800" anchor="ctr" horzOverflow="overflow">
                    <a:lnL w="0">
                      <a:miter lim="400000"/>
                    </a:lnL>
                    <a:lnT w="0">
                      <a:miter lim="400000"/>
                    </a:lnT>
                  </a:tcPr>
                </a:tc>
                <a:tc>
                  <a:txBody>
                    <a:bodyPr/>
                    <a:lstStyle/>
                    <a:p>
                      <a:pPr defTabSz="914400">
                        <a:tabLst>
                          <a:tab pos="1181100" algn="l"/>
                        </a:tabLst>
                        <a:defRPr sz="1800"/>
                      </a:pPr>
                      <a:r>
                        <a:rPr sz="1600" spc="-16">
                          <a:latin typeface="NanumSquareR"/>
                          <a:ea typeface="NanumSquareR"/>
                          <a:cs typeface="NanumSquareR"/>
                          <a:sym typeface="NanumSquareR"/>
                        </a:rPr>
                        <a:t>데이터 수집</a:t>
                      </a:r>
                    </a:p>
                  </a:txBody>
                  <a:tcPr marL="50800" marR="50800" marT="50800" marB="50800" anchor="ctr" horzOverflow="overflow">
                    <a:lnR w="0">
                      <a:miter lim="400000"/>
                    </a:lnR>
                    <a:lnT w="0">
                      <a:miter lim="400000"/>
                    </a:lnT>
                  </a:tcPr>
                </a:tc>
                <a:extLst>
                  <a:ext uri="{0D108BD9-81ED-4DB2-BD59-A6C34878D82A}">
                    <a16:rowId xmlns:a16="http://schemas.microsoft.com/office/drawing/2014/main" val="10000"/>
                  </a:ext>
                </a:extLst>
              </a:tr>
              <a:tr h="556249">
                <a:tc>
                  <a:txBody>
                    <a:bodyPr/>
                    <a:lstStyle/>
                    <a:p>
                      <a:pPr defTabSz="914400">
                        <a:tabLst>
                          <a:tab pos="1181100" algn="l"/>
                        </a:tabLst>
                        <a:defRPr sz="1800"/>
                      </a:pPr>
                      <a:r>
                        <a:rPr sz="1600" spc="-16">
                          <a:latin typeface="NanumSquareR"/>
                          <a:ea typeface="NanumSquareR"/>
                          <a:cs typeface="NanumSquareR"/>
                          <a:sym typeface="NanumSquareR"/>
                        </a:rPr>
                        <a:t>김미정</a:t>
                      </a:r>
                    </a:p>
                  </a:txBody>
                  <a:tcPr marL="50800" marR="50800" marT="50800" marB="50800" anchor="ctr" horzOverflow="overflow">
                    <a:lnL w="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전처리 및 시각화</a:t>
                      </a:r>
                    </a:p>
                  </a:txBody>
                  <a:tcPr marL="50800" marR="50800" marT="50800" marB="50800" anchor="ctr" horzOverflow="overflow">
                    <a:lnR w="0">
                      <a:miter lim="400000"/>
                    </a:lnR>
                  </a:tcPr>
                </a:tc>
                <a:extLst>
                  <a:ext uri="{0D108BD9-81ED-4DB2-BD59-A6C34878D82A}">
                    <a16:rowId xmlns:a16="http://schemas.microsoft.com/office/drawing/2014/main" val="10001"/>
                  </a:ext>
                </a:extLst>
              </a:tr>
              <a:tr h="556249">
                <a:tc>
                  <a:txBody>
                    <a:bodyPr/>
                    <a:lstStyle/>
                    <a:p>
                      <a:pPr defTabSz="914400">
                        <a:tabLst>
                          <a:tab pos="1181100" algn="l"/>
                        </a:tabLst>
                        <a:defRPr sz="1800"/>
                      </a:pPr>
                      <a:r>
                        <a:rPr sz="1600" spc="-16">
                          <a:latin typeface="NanumSquareR"/>
                          <a:ea typeface="NanumSquareR"/>
                          <a:cs typeface="NanumSquareR"/>
                          <a:sym typeface="NanumSquareR"/>
                        </a:rPr>
                        <a:t>김민창</a:t>
                      </a:r>
                    </a:p>
                  </a:txBody>
                  <a:tcPr marL="50800" marR="50800" marT="50800" marB="50800" anchor="ctr" horzOverflow="overflow">
                    <a:lnL w="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전처리 및 시각화</a:t>
                      </a:r>
                    </a:p>
                  </a:txBody>
                  <a:tcPr marL="50800" marR="50800" marT="50800" marB="50800" anchor="ctr" horzOverflow="overflow">
                    <a:lnR w="0">
                      <a:miter lim="400000"/>
                    </a:lnR>
                  </a:tcPr>
                </a:tc>
                <a:extLst>
                  <a:ext uri="{0D108BD9-81ED-4DB2-BD59-A6C34878D82A}">
                    <a16:rowId xmlns:a16="http://schemas.microsoft.com/office/drawing/2014/main" val="10002"/>
                  </a:ext>
                </a:extLst>
              </a:tr>
              <a:tr h="556249">
                <a:tc>
                  <a:txBody>
                    <a:bodyPr/>
                    <a:lstStyle/>
                    <a:p>
                      <a:pPr defTabSz="914400">
                        <a:tabLst>
                          <a:tab pos="1181100" algn="l"/>
                        </a:tabLst>
                        <a:defRPr sz="1800"/>
                      </a:pPr>
                      <a:r>
                        <a:rPr sz="1600" spc="-16">
                          <a:latin typeface="NanumSquareR"/>
                          <a:ea typeface="NanumSquareR"/>
                          <a:cs typeface="NanumSquareR"/>
                          <a:sym typeface="NanumSquareR"/>
                        </a:rPr>
                        <a:t>김유나</a:t>
                      </a:r>
                    </a:p>
                  </a:txBody>
                  <a:tcPr marL="50800" marR="50800" marT="50800" marB="50800" anchor="ctr" horzOverflow="overflow">
                    <a:lnL w="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전처리 및 시각화</a:t>
                      </a:r>
                    </a:p>
                  </a:txBody>
                  <a:tcPr marL="50800" marR="50800" marT="50800" marB="50800" anchor="ctr" horzOverflow="overflow">
                    <a:lnR w="0">
                      <a:miter lim="400000"/>
                    </a:lnR>
                  </a:tcPr>
                </a:tc>
                <a:extLst>
                  <a:ext uri="{0D108BD9-81ED-4DB2-BD59-A6C34878D82A}">
                    <a16:rowId xmlns:a16="http://schemas.microsoft.com/office/drawing/2014/main" val="10003"/>
                  </a:ext>
                </a:extLst>
              </a:tr>
              <a:tr h="556249">
                <a:tc>
                  <a:txBody>
                    <a:bodyPr/>
                    <a:lstStyle/>
                    <a:p>
                      <a:pPr defTabSz="914400">
                        <a:tabLst>
                          <a:tab pos="1181100" algn="l"/>
                        </a:tabLst>
                        <a:defRPr sz="1800"/>
                      </a:pPr>
                      <a:r>
                        <a:rPr sz="1600" spc="-16">
                          <a:latin typeface="NanumSquareR"/>
                          <a:ea typeface="NanumSquareR"/>
                          <a:cs typeface="NanumSquareR"/>
                          <a:sym typeface="NanumSquareR"/>
                        </a:rPr>
                        <a:t>맹재영</a:t>
                      </a:r>
                    </a:p>
                  </a:txBody>
                  <a:tcPr marL="50800" marR="50800" marT="50800" marB="50800" anchor="ctr" horzOverflow="overflow">
                    <a:lnL w="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전처리 및 시각화</a:t>
                      </a:r>
                    </a:p>
                  </a:txBody>
                  <a:tcPr marL="50800" marR="50800" marT="50800" marB="50800" anchor="ctr" horzOverflow="overflow">
                    <a:lnR w="0">
                      <a:miter lim="400000"/>
                    </a:lnR>
                  </a:tcPr>
                </a:tc>
                <a:extLst>
                  <a:ext uri="{0D108BD9-81ED-4DB2-BD59-A6C34878D82A}">
                    <a16:rowId xmlns:a16="http://schemas.microsoft.com/office/drawing/2014/main" val="10004"/>
                  </a:ext>
                </a:extLst>
              </a:tr>
              <a:tr h="556249">
                <a:tc>
                  <a:txBody>
                    <a:bodyPr/>
                    <a:lstStyle/>
                    <a:p>
                      <a:pPr defTabSz="914400">
                        <a:tabLst>
                          <a:tab pos="1181100" algn="l"/>
                        </a:tabLst>
                        <a:defRPr sz="1800"/>
                      </a:pPr>
                      <a:r>
                        <a:rPr sz="1600" spc="-16">
                          <a:latin typeface="NanumSquareR"/>
                          <a:ea typeface="NanumSquareR"/>
                          <a:cs typeface="NanumSquareR"/>
                          <a:sym typeface="NanumSquareR"/>
                        </a:rPr>
                        <a:t>조소진</a:t>
                      </a:r>
                    </a:p>
                  </a:txBody>
                  <a:tcPr marL="50800" marR="50800" marT="50800" marB="50800" anchor="ctr" horzOverflow="overflow">
                    <a:lnL w="0">
                      <a:miter lim="400000"/>
                    </a:lnL>
                    <a:lnB w="0">
                      <a:miter lim="400000"/>
                    </a:lnB>
                  </a:tcPr>
                </a:tc>
                <a:tc>
                  <a:txBody>
                    <a:bodyPr/>
                    <a:lstStyle/>
                    <a:p>
                      <a:pPr defTabSz="914400">
                        <a:tabLst>
                          <a:tab pos="1181100" algn="l"/>
                        </a:tabLst>
                        <a:defRPr sz="1800"/>
                      </a:pPr>
                      <a:r>
                        <a:rPr sz="1600" spc="-16">
                          <a:latin typeface="NanumSquareR"/>
                          <a:ea typeface="NanumSquareR"/>
                          <a:cs typeface="NanumSquareR"/>
                          <a:sym typeface="NanumSquareR"/>
                        </a:rPr>
                        <a:t>데이터 전처리 및 시각화</a:t>
                      </a:r>
                    </a:p>
                  </a:txBody>
                  <a:tcPr marL="50800" marR="50800" marT="50800" marB="50800" anchor="ctr" horzOverflow="overflow">
                    <a:lnR w="0">
                      <a:miter lim="400000"/>
                    </a:lnR>
                    <a:lnB w="0">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2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30"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31"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32"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33"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34"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aphicFrame>
        <p:nvGraphicFramePr>
          <p:cNvPr id="235" name="표"/>
          <p:cNvGraphicFramePr/>
          <p:nvPr/>
        </p:nvGraphicFramePr>
        <p:xfrm>
          <a:off x="1543801" y="2855248"/>
          <a:ext cx="9917197" cy="4059118"/>
        </p:xfrm>
        <a:graphic>
          <a:graphicData uri="http://schemas.openxmlformats.org/drawingml/2006/table">
            <a:tbl>
              <a:tblPr>
                <a:tableStyleId>{4C3C2611-4C71-4FC5-86AE-919BDF0F9419}</a:tableStyleId>
              </a:tblPr>
              <a:tblGrid>
                <a:gridCol w="1833073">
                  <a:extLst>
                    <a:ext uri="{9D8B030D-6E8A-4147-A177-3AD203B41FA5}">
                      <a16:colId xmlns:a16="http://schemas.microsoft.com/office/drawing/2014/main" val="20000"/>
                    </a:ext>
                  </a:extLst>
                </a:gridCol>
                <a:gridCol w="2096505">
                  <a:extLst>
                    <a:ext uri="{9D8B030D-6E8A-4147-A177-3AD203B41FA5}">
                      <a16:colId xmlns:a16="http://schemas.microsoft.com/office/drawing/2014/main" val="20001"/>
                    </a:ext>
                  </a:extLst>
                </a:gridCol>
                <a:gridCol w="3090651">
                  <a:extLst>
                    <a:ext uri="{9D8B030D-6E8A-4147-A177-3AD203B41FA5}">
                      <a16:colId xmlns:a16="http://schemas.microsoft.com/office/drawing/2014/main" val="20002"/>
                    </a:ext>
                  </a:extLst>
                </a:gridCol>
                <a:gridCol w="2896968">
                  <a:extLst>
                    <a:ext uri="{9D8B030D-6E8A-4147-A177-3AD203B41FA5}">
                      <a16:colId xmlns:a16="http://schemas.microsoft.com/office/drawing/2014/main" val="20003"/>
                    </a:ext>
                  </a:extLst>
                </a:gridCol>
              </a:tblGrid>
              <a:tr h="396686">
                <a:tc>
                  <a:txBody>
                    <a:bodyPr/>
                    <a:lstStyle/>
                    <a:p>
                      <a:pPr defTabSz="914400">
                        <a:defRPr sz="1800"/>
                      </a:pPr>
                      <a:r>
                        <a:rPr sz="1600" b="1" spc="-16">
                          <a:latin typeface="NanumSquareB"/>
                          <a:ea typeface="NanumSquareB"/>
                          <a:cs typeface="NanumSquareB"/>
                          <a:sym typeface="NanumSquareB"/>
                        </a:rPr>
                        <a:t>구분</a:t>
                      </a:r>
                    </a:p>
                  </a:txBody>
                  <a:tcPr marL="0" marR="0" marT="0" marB="0" anchor="ctr" horzOverflow="overflow">
                    <a:lnL w="0">
                      <a:miter lim="400000"/>
                    </a:lnL>
                    <a:lnR w="0">
                      <a:miter lim="400000"/>
                    </a:lnR>
                    <a:lnT w="0">
                      <a:miter lim="400000"/>
                    </a:lnT>
                    <a:lnB w="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기간</a:t>
                      </a:r>
                    </a:p>
                  </a:txBody>
                  <a:tcPr marL="0" marR="0" marT="0" marB="0" anchor="ctr" horzOverflow="overflow">
                    <a:lnL w="0">
                      <a:miter lim="400000"/>
                    </a:lnL>
                    <a:lnR w="0">
                      <a:miter lim="400000"/>
                    </a:lnR>
                    <a:lnT w="0">
                      <a:miter lim="400000"/>
                    </a:lnT>
                    <a:lnB w="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활동</a:t>
                      </a:r>
                    </a:p>
                  </a:txBody>
                  <a:tcPr marL="0" marR="0" marT="0" marB="0" anchor="ctr" horzOverflow="overflow">
                    <a:lnL w="0">
                      <a:miter lim="400000"/>
                    </a:lnL>
                    <a:lnR w="0">
                      <a:miter lim="400000"/>
                    </a:lnR>
                    <a:lnT w="0">
                      <a:miter lim="400000"/>
                    </a:lnT>
                    <a:lnB w="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도구</a:t>
                      </a:r>
                    </a:p>
                  </a:txBody>
                  <a:tcPr marL="0" marR="0" marT="0" marB="0" anchor="ctr" horzOverflow="overflow">
                    <a:lnL w="0">
                      <a:miter lim="400000"/>
                    </a:lnL>
                    <a:lnR w="0">
                      <a:miter lim="400000"/>
                    </a:lnR>
                    <a:lnT w="0">
                      <a:miter lim="400000"/>
                    </a:lnT>
                    <a:lnB w="0">
                      <a:miter lim="400000"/>
                    </a:lnB>
                    <a:solidFill>
                      <a:srgbClr val="FCB7B6"/>
                    </a:solidFill>
                  </a:tcPr>
                </a:tc>
                <a:extLst>
                  <a:ext uri="{0D108BD9-81ED-4DB2-BD59-A6C34878D82A}">
                    <a16:rowId xmlns:a16="http://schemas.microsoft.com/office/drawing/2014/main" val="10000"/>
                  </a:ext>
                </a:extLst>
              </a:tr>
              <a:tr h="533236">
                <a:tc rowSpan="2">
                  <a:txBody>
                    <a:bodyPr/>
                    <a:lstStyle/>
                    <a:p>
                      <a:pPr defTabSz="914400">
                        <a:defRPr sz="1800"/>
                      </a:pPr>
                      <a:r>
                        <a:rPr sz="1600" spc="-16">
                          <a:latin typeface="NanumSquareR"/>
                          <a:ea typeface="NanumSquareR"/>
                          <a:cs typeface="NanumSquareR"/>
                          <a:sym typeface="NanumSquareR"/>
                        </a:rPr>
                        <a:t>사전 기획</a:t>
                      </a:r>
                    </a:p>
                  </a:txBody>
                  <a:tcPr marL="0" marR="0" marT="0" marB="0" anchor="ctr" horzOverflow="overflow">
                    <a:lnL w="0">
                      <a:miter lim="400000"/>
                    </a:lnL>
                    <a:lnR w="12700">
                      <a:solidFill>
                        <a:srgbClr val="5E5E5E"/>
                      </a:solidFill>
                      <a:miter lim="400000"/>
                    </a:lnR>
                    <a:lnT w="0">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8/05(목) - 8/09(월)</a:t>
                      </a:r>
                    </a:p>
                  </a:txBody>
                  <a:tcPr marL="0" marR="0" marT="0" marB="0" anchor="ctr" horzOverflow="overflow">
                    <a:lnL w="12700">
                      <a:solidFill>
                        <a:srgbClr val="5E5E5E"/>
                      </a:solidFill>
                      <a:miter lim="400000"/>
                    </a:lnL>
                    <a:lnR w="12700">
                      <a:solidFill>
                        <a:srgbClr val="5E5E5E"/>
                      </a:solidFill>
                      <a:miter lim="400000"/>
                    </a:lnR>
                    <a:lnT w="0">
                      <a:miter lim="400000"/>
                    </a:lnT>
                    <a:lnB w="12700">
                      <a:solidFill>
                        <a:srgbClr val="5E5E5E"/>
                      </a:solidFill>
                      <a:miter lim="400000"/>
                    </a:lnB>
                  </a:tcPr>
                </a:tc>
                <a:tc>
                  <a:txBody>
                    <a:bodyPr/>
                    <a:lstStyle/>
                    <a:p>
                      <a:pPr defTabSz="914400">
                        <a:defRPr sz="1800"/>
                      </a:pPr>
                      <a:r>
                        <a:rPr sz="1600" spc="-16" dirty="0" err="1">
                          <a:latin typeface="NanumSquareR"/>
                          <a:ea typeface="NanumSquareR"/>
                          <a:cs typeface="NanumSquareR"/>
                          <a:sym typeface="NanumSquareR"/>
                        </a:rPr>
                        <a:t>프로젝트</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기획</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및</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주제</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선정</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12700">
                      <a:solidFill>
                        <a:srgbClr val="5E5E5E"/>
                      </a:solidFill>
                      <a:miter lim="400000"/>
                    </a:lnR>
                    <a:lnT w="0">
                      <a:miter lim="400000"/>
                    </a:lnT>
                    <a:lnB w="12700">
                      <a:solidFill>
                        <a:srgbClr val="5E5E5E"/>
                      </a:solidFill>
                      <a:miter lim="400000"/>
                    </a:lnB>
                  </a:tcPr>
                </a:tc>
                <a:tc>
                  <a:txBody>
                    <a:bodyPr/>
                    <a:lstStyle/>
                    <a:p>
                      <a:pPr defTabSz="914400">
                        <a:defRPr sz="1600" spc="-16">
                          <a:latin typeface="NanumSquareR"/>
                          <a:ea typeface="NanumSquareR"/>
                          <a:cs typeface="NanumSquareR"/>
                          <a:sym typeface="NanumSquareR"/>
                        </a:defRPr>
                      </a:pPr>
                      <a:endParaRPr/>
                    </a:p>
                  </a:txBody>
                  <a:tcPr marL="0" marR="0" marT="0" marB="0" anchor="ctr" horzOverflow="overflow">
                    <a:lnL w="12700">
                      <a:solidFill>
                        <a:srgbClr val="5E5E5E"/>
                      </a:solidFill>
                      <a:miter lim="400000"/>
                    </a:lnL>
                    <a:lnR w="0">
                      <a:miter lim="400000"/>
                    </a:lnR>
                    <a:lnT w="0">
                      <a:miter lim="400000"/>
                    </a:lnT>
                    <a:lnB w="12700">
                      <a:solidFill>
                        <a:srgbClr val="5E5E5E"/>
                      </a:solidFill>
                      <a:miter lim="400000"/>
                    </a:lnB>
                  </a:tcPr>
                </a:tc>
                <a:extLst>
                  <a:ext uri="{0D108BD9-81ED-4DB2-BD59-A6C34878D82A}">
                    <a16:rowId xmlns:a16="http://schemas.microsoft.com/office/drawing/2014/main" val="10001"/>
                  </a:ext>
                </a:extLst>
              </a:tr>
              <a:tr h="607849">
                <a:tc vMerge="1">
                  <a:txBody>
                    <a:bodyPr/>
                    <a:lstStyle/>
                    <a:p>
                      <a:endParaRPr lang="ko-Kore-KR"/>
                    </a:p>
                  </a:txBody>
                  <a:tcPr/>
                </a:tc>
                <a:tc>
                  <a:txBody>
                    <a:bodyPr/>
                    <a:lstStyle/>
                    <a:p>
                      <a:pPr defTabSz="914400">
                        <a:defRPr sz="1800"/>
                      </a:pPr>
                      <a:r>
                        <a:rPr sz="1600" spc="-16">
                          <a:latin typeface="NanumSquareR"/>
                          <a:ea typeface="NanumSquareR"/>
                          <a:cs typeface="NanumSquareR"/>
                          <a:sym typeface="NanumSquareR"/>
                        </a:rPr>
                        <a:t>8/10(화)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err="1">
                          <a:latin typeface="NanumSquareR"/>
                          <a:ea typeface="NanumSquareR"/>
                          <a:cs typeface="NanumSquareR"/>
                          <a:sym typeface="NanumSquareR"/>
                        </a:rPr>
                        <a:t>프로젝트</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주제</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및</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아이디어</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발표</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2"/>
                  </a:ext>
                </a:extLst>
              </a:tr>
              <a:tr h="637149">
                <a:tc rowSpan="2">
                  <a:txBody>
                    <a:bodyPr/>
                    <a:lstStyle/>
                    <a:p>
                      <a:pPr defTabSz="914400">
                        <a:defRPr sz="1800"/>
                      </a:pPr>
                      <a:r>
                        <a:rPr sz="1600" spc="-16">
                          <a:latin typeface="NanumSquareR"/>
                          <a:ea typeface="NanumSquareR"/>
                          <a:cs typeface="NanumSquareR"/>
                          <a:sym typeface="NanumSquareR"/>
                        </a:rPr>
                        <a:t>분석</a:t>
                      </a:r>
                    </a:p>
                  </a:txBody>
                  <a:tcPr marL="0" marR="0" marT="0" marB="0" anchor="ctr" horzOverflow="overflow">
                    <a:lnL w="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8/11(수) - 8/17(화)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err="1">
                          <a:latin typeface="NanumSquareR"/>
                          <a:ea typeface="NanumSquareR"/>
                          <a:cs typeface="NanumSquareR"/>
                          <a:sym typeface="NanumSquareR"/>
                        </a:rPr>
                        <a:t>데이터</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수집</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및</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전처리</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a:latin typeface="NanumSquareR"/>
                          <a:ea typeface="NanumSquareR"/>
                          <a:cs typeface="NanumSquareR"/>
                          <a:sym typeface="NanumSquareR"/>
                        </a:rPr>
                        <a:t>Pandas, NumPy, bs4, </a:t>
                      </a:r>
                      <a:r>
                        <a:rPr sz="1600" spc="-16" dirty="0" err="1">
                          <a:latin typeface="NanumSquareR"/>
                          <a:ea typeface="NanumSquareR"/>
                          <a:cs typeface="NanumSquareR"/>
                          <a:sym typeface="NanumSquareR"/>
                        </a:rPr>
                        <a:t>크롤링</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3"/>
                  </a:ext>
                </a:extLst>
              </a:tr>
              <a:tr h="643169">
                <a:tc vMerge="1">
                  <a:txBody>
                    <a:bodyPr/>
                    <a:lstStyle/>
                    <a:p>
                      <a:endParaRPr lang="ko-Kore-KR"/>
                    </a:p>
                  </a:txBody>
                  <a:tcPr/>
                </a:tc>
                <a:tc>
                  <a:txBody>
                    <a:bodyPr/>
                    <a:lstStyle/>
                    <a:p>
                      <a:pPr defTabSz="914400">
                        <a:lnSpc>
                          <a:spcPct val="150000"/>
                        </a:lnSpc>
                        <a:defRPr sz="1800"/>
                      </a:pPr>
                      <a:r>
                        <a:rPr sz="1600">
                          <a:latin typeface="NanumSquareR"/>
                          <a:ea typeface="NanumSquareR"/>
                          <a:cs typeface="NanumSquareR"/>
                          <a:sym typeface="NanumSquareR"/>
                        </a:rPr>
                        <a:t>8/18(수) - 8/20(금)</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err="1">
                          <a:latin typeface="NanumSquareR"/>
                          <a:ea typeface="NanumSquareR"/>
                          <a:cs typeface="NanumSquareR"/>
                          <a:sym typeface="NanumSquareR"/>
                        </a:rPr>
                        <a:t>데이터</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시각화</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및</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분석</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a:latin typeface="NanumSquareR"/>
                          <a:ea typeface="NanumSquareR"/>
                          <a:cs typeface="NanumSquareR"/>
                          <a:sym typeface="NanumSquareR"/>
                        </a:rPr>
                        <a:t>Matplotlib, Seaborn, FOLIUM</a:t>
                      </a:r>
                    </a:p>
                  </a:txBody>
                  <a:tcPr marL="0" marR="0" marT="0" marB="0" anchor="ctr" horzOverflow="overflow">
                    <a:lnL w="12700">
                      <a:solidFill>
                        <a:srgbClr val="5E5E5E"/>
                      </a:solidFill>
                      <a:miter lim="400000"/>
                    </a:lnL>
                    <a:lnR w="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4"/>
                  </a:ext>
                </a:extLst>
              </a:tr>
              <a:tr h="622597">
                <a:tc>
                  <a:txBody>
                    <a:bodyPr/>
                    <a:lstStyle/>
                    <a:p>
                      <a:pPr defTabSz="914400">
                        <a:defRPr sz="1800"/>
                      </a:pPr>
                      <a:r>
                        <a:rPr sz="1600" spc="-16">
                          <a:latin typeface="NanumSquareR"/>
                          <a:ea typeface="NanumSquareR"/>
                          <a:cs typeface="NanumSquareR"/>
                          <a:sym typeface="NanumSquareR"/>
                        </a:rPr>
                        <a:t>프로젝트 준비</a:t>
                      </a:r>
                    </a:p>
                  </a:txBody>
                  <a:tcPr marL="0" marR="0" marT="0" marB="0" anchor="ctr" horzOverflow="overflow">
                    <a:lnL w="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8/21(토) - 8/23(월)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a:latin typeface="NanumSquareR"/>
                          <a:ea typeface="NanumSquareR"/>
                          <a:cs typeface="NanumSquareR"/>
                          <a:sym typeface="NanumSquareR"/>
                        </a:rPr>
                        <a:t>PPT </a:t>
                      </a:r>
                      <a:r>
                        <a:rPr sz="1600" spc="-16" dirty="0" err="1">
                          <a:latin typeface="NanumSquareR"/>
                          <a:ea typeface="NanumSquareR"/>
                          <a:cs typeface="NanumSquareR"/>
                          <a:sym typeface="NanumSquareR"/>
                        </a:rPr>
                        <a:t>및</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스크립트</a:t>
                      </a:r>
                      <a:r>
                        <a:rPr sz="1600" spc="-16" dirty="0">
                          <a:latin typeface="NanumSquareR"/>
                          <a:ea typeface="NanumSquareR"/>
                          <a:cs typeface="NanumSquareR"/>
                          <a:sym typeface="NanumSquareR"/>
                        </a:rPr>
                        <a:t> </a:t>
                      </a:r>
                      <a:r>
                        <a:rPr sz="1600" spc="-16" dirty="0" err="1">
                          <a:latin typeface="NanumSquareR"/>
                          <a:ea typeface="NanumSquareR"/>
                          <a:cs typeface="NanumSquareR"/>
                          <a:sym typeface="NanumSquareR"/>
                        </a:rPr>
                        <a:t>준비</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dirty="0">
                          <a:latin typeface="NanumSquareR"/>
                          <a:ea typeface="NanumSquareR"/>
                          <a:cs typeface="NanumSquareR"/>
                          <a:sym typeface="NanumSquareR"/>
                        </a:rPr>
                        <a:t>PowerPoint, Web</a:t>
                      </a:r>
                    </a:p>
                  </a:txBody>
                  <a:tcPr marL="0" marR="0" marT="0" marB="0" anchor="ctr" horzOverflow="overflow">
                    <a:lnL w="12700">
                      <a:solidFill>
                        <a:srgbClr val="5E5E5E"/>
                      </a:solidFill>
                      <a:miter lim="400000"/>
                    </a:lnL>
                    <a:lnR w="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5"/>
                  </a:ext>
                </a:extLst>
              </a:tr>
              <a:tr h="618432">
                <a:tc>
                  <a:txBody>
                    <a:bodyPr/>
                    <a:lstStyle/>
                    <a:p>
                      <a:pPr defTabSz="914400">
                        <a:defRPr sz="1800"/>
                      </a:pPr>
                      <a:r>
                        <a:rPr sz="1600" spc="-16">
                          <a:latin typeface="NanumSquareR"/>
                          <a:ea typeface="NanumSquareR"/>
                          <a:cs typeface="NanumSquareR"/>
                          <a:sym typeface="NanumSquareR"/>
                        </a:rPr>
                        <a:t>프로젝트 발표</a:t>
                      </a:r>
                    </a:p>
                  </a:txBody>
                  <a:tcPr marL="0" marR="0" marT="0" marB="0" anchor="ctr" horzOverflow="overflow">
                    <a:lnL w="0">
                      <a:miter lim="400000"/>
                    </a:lnL>
                    <a:lnR w="12700">
                      <a:solidFill>
                        <a:srgbClr val="5E5E5E"/>
                      </a:solidFill>
                      <a:miter lim="400000"/>
                    </a:lnR>
                    <a:lnT w="12700">
                      <a:solidFill>
                        <a:srgbClr val="5E5E5E"/>
                      </a:solidFill>
                      <a:miter lim="400000"/>
                    </a:lnT>
                    <a:lnB w="0">
                      <a:miter lim="400000"/>
                    </a:lnB>
                  </a:tcPr>
                </a:tc>
                <a:tc>
                  <a:txBody>
                    <a:bodyPr/>
                    <a:lstStyle/>
                    <a:p>
                      <a:pPr defTabSz="914400">
                        <a:lnSpc>
                          <a:spcPct val="150000"/>
                        </a:lnSpc>
                        <a:defRPr sz="1800"/>
                      </a:pPr>
                      <a:r>
                        <a:rPr sz="1600">
                          <a:latin typeface="NanumSquareR"/>
                          <a:ea typeface="NanumSquareR"/>
                          <a:cs typeface="NanumSquareR"/>
                          <a:sym typeface="NanumSquareR"/>
                        </a:rPr>
                        <a:t>8/24(화)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0">
                      <a:miter lim="400000"/>
                    </a:lnB>
                  </a:tcPr>
                </a:tc>
                <a:tc>
                  <a:txBody>
                    <a:bodyPr/>
                    <a:lstStyle/>
                    <a:p>
                      <a:pPr defTabSz="914400">
                        <a:defRPr sz="1800"/>
                      </a:pPr>
                      <a:r>
                        <a:rPr sz="1600" spc="-16" dirty="0">
                          <a:latin typeface="NanumSquareR"/>
                          <a:ea typeface="NanumSquareR"/>
                          <a:cs typeface="NanumSquareR"/>
                          <a:sym typeface="NanumSquareR"/>
                        </a:rPr>
                        <a:t>PPT </a:t>
                      </a:r>
                      <a:r>
                        <a:rPr sz="1600" spc="-16" dirty="0" err="1">
                          <a:latin typeface="NanumSquareR"/>
                          <a:ea typeface="NanumSquareR"/>
                          <a:cs typeface="NanumSquareR"/>
                          <a:sym typeface="NanumSquareR"/>
                        </a:rPr>
                        <a:t>발표</a:t>
                      </a:r>
                      <a:endParaRPr sz="1600" spc="-16" dirty="0">
                        <a:latin typeface="NanumSquareR"/>
                        <a:ea typeface="NanumSquareR"/>
                        <a:cs typeface="NanumSquareR"/>
                        <a:sym typeface="NanumSquareR"/>
                      </a:endParaRP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0">
                      <a:miter lim="400000"/>
                    </a:lnB>
                  </a:tcPr>
                </a:tc>
                <a:tc>
                  <a:txBody>
                    <a:bodyPr/>
                    <a:lstStyle/>
                    <a:p>
                      <a:pPr defTabSz="914400">
                        <a:defRPr sz="1800"/>
                      </a:pPr>
                      <a:r>
                        <a:rPr sz="1600" spc="-16" dirty="0">
                          <a:latin typeface="NanumSquareR"/>
                          <a:ea typeface="NanumSquareR"/>
                          <a:cs typeface="NanumSquareR"/>
                          <a:sym typeface="NanumSquareR"/>
                        </a:rPr>
                        <a:t>PowerPoint, Web</a:t>
                      </a:r>
                    </a:p>
                  </a:txBody>
                  <a:tcPr marL="0" marR="0" marT="0" marB="0" anchor="ctr" horzOverflow="overflow">
                    <a:lnL w="12700">
                      <a:solidFill>
                        <a:srgbClr val="5E5E5E"/>
                      </a:solidFill>
                      <a:miter lim="400000"/>
                    </a:lnL>
                    <a:lnR w="0">
                      <a:miter lim="400000"/>
                    </a:lnR>
                    <a:lnT w="12700">
                      <a:solidFill>
                        <a:srgbClr val="5E5E5E"/>
                      </a:solidFill>
                      <a:miter lim="400000"/>
                    </a:lnT>
                    <a:lnB w="0">
                      <a:miter lim="400000"/>
                    </a:lnB>
                  </a:tcPr>
                </a:tc>
                <a:extLst>
                  <a:ext uri="{0D108BD9-81ED-4DB2-BD59-A6C34878D82A}">
                    <a16:rowId xmlns:a16="http://schemas.microsoft.com/office/drawing/2014/main" val="10006"/>
                  </a:ext>
                </a:extLst>
              </a:tr>
            </a:tbl>
          </a:graphicData>
        </a:graphic>
      </p:graphicFrame>
      <p:sp>
        <p:nvSpPr>
          <p:cNvPr id="236" name="03-1 work-flow"/>
          <p:cNvSpPr txBox="1"/>
          <p:nvPr/>
        </p:nvSpPr>
        <p:spPr>
          <a:xfrm>
            <a:off x="6140549" y="907459"/>
            <a:ext cx="1556411"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03-1 work-flow</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3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40"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41"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42"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43" name="표"/>
          <p:cNvGraphicFramePr/>
          <p:nvPr/>
        </p:nvGraphicFramePr>
        <p:xfrm>
          <a:off x="450560" y="1513569"/>
          <a:ext cx="12103680" cy="4489385"/>
        </p:xfrm>
        <a:graphic>
          <a:graphicData uri="http://schemas.openxmlformats.org/drawingml/2006/table">
            <a:tbl>
              <a:tblPr>
                <a:tableStyleId>{4C3C2611-4C71-4FC5-86AE-919BDF0F9419}</a:tableStyleId>
              </a:tblPr>
              <a:tblGrid>
                <a:gridCol w="2231246">
                  <a:extLst>
                    <a:ext uri="{9D8B030D-6E8A-4147-A177-3AD203B41FA5}">
                      <a16:colId xmlns:a16="http://schemas.microsoft.com/office/drawing/2014/main" val="20000"/>
                    </a:ext>
                  </a:extLst>
                </a:gridCol>
                <a:gridCol w="3102321">
                  <a:extLst>
                    <a:ext uri="{9D8B030D-6E8A-4147-A177-3AD203B41FA5}">
                      <a16:colId xmlns:a16="http://schemas.microsoft.com/office/drawing/2014/main" val="20001"/>
                    </a:ext>
                  </a:extLst>
                </a:gridCol>
                <a:gridCol w="1336690">
                  <a:extLst>
                    <a:ext uri="{9D8B030D-6E8A-4147-A177-3AD203B41FA5}">
                      <a16:colId xmlns:a16="http://schemas.microsoft.com/office/drawing/2014/main" val="20002"/>
                    </a:ext>
                  </a:extLst>
                </a:gridCol>
                <a:gridCol w="5433421">
                  <a:extLst>
                    <a:ext uri="{9D8B030D-6E8A-4147-A177-3AD203B41FA5}">
                      <a16:colId xmlns:a16="http://schemas.microsoft.com/office/drawing/2014/main" val="20003"/>
                    </a:ext>
                  </a:extLst>
                </a:gridCol>
              </a:tblGrid>
              <a:tr h="403766">
                <a:tc>
                  <a:txBody>
                    <a:bodyPr/>
                    <a:lstStyle/>
                    <a:p>
                      <a:pPr defTabSz="914400">
                        <a:defRPr sz="1800"/>
                      </a:pPr>
                      <a:r>
                        <a:rPr sz="1600" b="1" spc="-48">
                          <a:latin typeface="NanumSquareB"/>
                          <a:ea typeface="NanumSquareB"/>
                          <a:cs typeface="NanumSquareB"/>
                          <a:sym typeface="NanumSquareB"/>
                        </a:rPr>
                        <a:t>출처</a:t>
                      </a:r>
                    </a:p>
                  </a:txBody>
                  <a:tcPr marL="0" marR="0" marT="0" marB="0" anchor="ctr" horzOverflow="overflow">
                    <a:lnL w="0">
                      <a:miter lim="400000"/>
                    </a:lnL>
                    <a:lnR w="0">
                      <a:miter lim="400000"/>
                    </a:lnR>
                    <a:lnT w="0">
                      <a:miter lim="400000"/>
                    </a:lnT>
                    <a:lnB w="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데이터 이름</a:t>
                      </a:r>
                    </a:p>
                  </a:txBody>
                  <a:tcPr marL="0" marR="0" marT="0" marB="0" anchor="ctr" horzOverflow="overflow">
                    <a:lnL w="0">
                      <a:miter lim="400000"/>
                    </a:lnL>
                    <a:lnR w="0">
                      <a:miter lim="400000"/>
                    </a:lnR>
                    <a:lnT w="0">
                      <a:miter lim="400000"/>
                    </a:lnT>
                    <a:lnB w="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제공 형태</a:t>
                      </a:r>
                    </a:p>
                  </a:txBody>
                  <a:tcPr marL="0" marR="0" marT="0" marB="0" anchor="ctr" horzOverflow="overflow">
                    <a:lnL w="0">
                      <a:miter lim="400000"/>
                    </a:lnL>
                    <a:lnR w="0">
                      <a:miter lim="400000"/>
                    </a:lnR>
                    <a:lnT w="0">
                      <a:miter lim="400000"/>
                    </a:lnT>
                    <a:lnB w="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요약</a:t>
                      </a:r>
                    </a:p>
                  </a:txBody>
                  <a:tcPr marL="0" marR="0" marT="0" marB="0" anchor="ctr" horzOverflow="overflow">
                    <a:lnL w="0">
                      <a:miter lim="400000"/>
                    </a:lnL>
                    <a:lnR w="0">
                      <a:miter lim="400000"/>
                    </a:lnR>
                    <a:lnT w="0">
                      <a:miter lim="400000"/>
                    </a:lnT>
                    <a:lnB w="0">
                      <a:miter lim="400000"/>
                    </a:lnB>
                    <a:solidFill>
                      <a:srgbClr val="FCB7B6"/>
                    </a:solidFill>
                  </a:tcPr>
                </a:tc>
                <a:extLst>
                  <a:ext uri="{0D108BD9-81ED-4DB2-BD59-A6C34878D82A}">
                    <a16:rowId xmlns:a16="http://schemas.microsoft.com/office/drawing/2014/main" val="10000"/>
                  </a:ext>
                </a:extLst>
              </a:tr>
              <a:tr h="568398">
                <a:tc rowSpan="2">
                  <a:txBody>
                    <a:bodyPr/>
                    <a:lstStyle/>
                    <a:p>
                      <a:pPr defTabSz="914400">
                        <a:defRPr sz="1800"/>
                      </a:pPr>
                      <a:r>
                        <a:rPr sz="1600">
                          <a:latin typeface="NanumSquareR"/>
                          <a:ea typeface="NanumSquareR"/>
                          <a:cs typeface="NanumSquareR"/>
                          <a:sym typeface="NanumSquareR"/>
                        </a:rPr>
                        <a:t>통계청</a:t>
                      </a:r>
                    </a:p>
                  </a:txBody>
                  <a:tcPr marL="0" marR="0" marT="0" marB="0" anchor="ctr" horzOverflow="overflow">
                    <a:lnL w="0">
                      <a:miter lim="400000"/>
                    </a:lnL>
                    <a:lnT w="0">
                      <a:miter lim="400000"/>
                    </a:lnT>
                  </a:tcPr>
                </a:tc>
                <a:tc>
                  <a:txBody>
                    <a:bodyPr/>
                    <a:lstStyle/>
                    <a:p>
                      <a:pPr defTabSz="914400">
                        <a:defRPr sz="1800"/>
                      </a:pPr>
                      <a:r>
                        <a:rPr sz="1600">
                          <a:latin typeface="NanumSquareR"/>
                          <a:ea typeface="NanumSquareR"/>
                          <a:cs typeface="NanumSquareR"/>
                          <a:sym typeface="NanumSquareR"/>
                        </a:rPr>
                        <a:t>연령별 지역별 인구수</a:t>
                      </a:r>
                    </a:p>
                  </a:txBody>
                  <a:tcPr marL="0" marR="0" marT="0" marB="0" anchor="ctr" horzOverflow="overflow">
                    <a:lnT w="0">
                      <a:miter lim="400000"/>
                    </a:lnT>
                  </a:tcPr>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lnT w="0">
                      <a:miter lim="400000"/>
                    </a:lnT>
                  </a:tcPr>
                </a:tc>
                <a:tc>
                  <a:txBody>
                    <a:bodyPr/>
                    <a:lstStyle/>
                    <a:p>
                      <a:pPr defTabSz="914400">
                        <a:defRPr sz="1800"/>
                      </a:pPr>
                      <a:r>
                        <a:rPr sz="1600">
                          <a:latin typeface="NanumSquareR"/>
                          <a:ea typeface="NanumSquareR"/>
                          <a:cs typeface="NanumSquareR"/>
                          <a:sym typeface="NanumSquareR"/>
                        </a:rPr>
                        <a:t>2019년 전국 연령별, 지역별 인구수 데이터(1838X5)</a:t>
                      </a:r>
                    </a:p>
                  </a:txBody>
                  <a:tcPr marL="0" marR="0" marT="0" marB="0" anchor="ctr" horzOverflow="overflow">
                    <a:lnR w="0">
                      <a:miter lim="400000"/>
                    </a:lnR>
                    <a:lnT w="0">
                      <a:miter lim="400000"/>
                    </a:lnT>
                  </a:tcPr>
                </a:tc>
                <a:extLst>
                  <a:ext uri="{0D108BD9-81ED-4DB2-BD59-A6C34878D82A}">
                    <a16:rowId xmlns:a16="http://schemas.microsoft.com/office/drawing/2014/main" val="10001"/>
                  </a:ext>
                </a:extLst>
              </a:tr>
              <a:tr h="588882">
                <a:tc vMerge="1">
                  <a:txBody>
                    <a:bodyPr/>
                    <a:lstStyle/>
                    <a:p>
                      <a:endParaRPr lang="ko-Kore-KR"/>
                    </a:p>
                  </a:txBody>
                  <a:tcPr/>
                </a:tc>
                <a:tc>
                  <a:txBody>
                    <a:bodyPr/>
                    <a:lstStyle/>
                    <a:p>
                      <a:pPr defTabSz="914400">
                        <a:defRPr sz="1800"/>
                      </a:pPr>
                      <a:r>
                        <a:rPr sz="1600">
                          <a:latin typeface="NanumSquareR"/>
                          <a:ea typeface="NanumSquareR"/>
                          <a:cs typeface="NanumSquareR"/>
                          <a:sym typeface="NanumSquareR"/>
                        </a:rPr>
                        <a:t>시도별 요양기관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시도별, 종별 요양기관 현황 데이터 (20X17)</a:t>
                      </a:r>
                    </a:p>
                  </a:txBody>
                  <a:tcPr marL="0" marR="0" marT="0" marB="0" anchor="ctr" horzOverflow="overflow">
                    <a:lnR w="0">
                      <a:miter lim="400000"/>
                    </a:lnR>
                  </a:tcPr>
                </a:tc>
                <a:extLst>
                  <a:ext uri="{0D108BD9-81ED-4DB2-BD59-A6C34878D82A}">
                    <a16:rowId xmlns:a16="http://schemas.microsoft.com/office/drawing/2014/main" val="10002"/>
                  </a:ext>
                </a:extLst>
              </a:tr>
              <a:tr h="588882">
                <a:tc rowSpan="5">
                  <a:txBody>
                    <a:bodyPr/>
                    <a:lstStyle/>
                    <a:p>
                      <a:pPr defTabSz="914400">
                        <a:defRPr sz="1800"/>
                      </a:pPr>
                      <a:r>
                        <a:rPr sz="1600">
                          <a:latin typeface="NanumSquareR"/>
                          <a:ea typeface="NanumSquareR"/>
                          <a:cs typeface="NanumSquareR"/>
                          <a:sym typeface="NanumSquareR"/>
                        </a:rPr>
                        <a:t>교통사고분석시스템</a:t>
                      </a:r>
                    </a:p>
                  </a:txBody>
                  <a:tcPr marL="0" marR="0" marT="0" marB="0" anchor="ctr" horzOverflow="overflow">
                    <a:lnL w="0">
                      <a:miter lim="400000"/>
                    </a:lnL>
                  </a:tcPr>
                </a:tc>
                <a:tc>
                  <a:txBody>
                    <a:bodyPr/>
                    <a:lstStyle/>
                    <a:p>
                      <a:pPr defTabSz="914400">
                        <a:defRPr sz="1800"/>
                      </a:pPr>
                      <a:r>
                        <a:rPr sz="1600">
                          <a:latin typeface="NanumSquareR"/>
                          <a:ea typeface="NanumSquareR"/>
                          <a:cs typeface="NanumSquareR"/>
                          <a:sym typeface="NanumSquareR"/>
                        </a:rPr>
                        <a:t>전국 연령층별 교통사고 사상자</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연령층별 사상자수 대비 사망자 비율(21X3)</a:t>
                      </a:r>
                    </a:p>
                  </a:txBody>
                  <a:tcPr marL="0" marR="0" marT="0" marB="0" anchor="ctr" horzOverflow="overflow">
                    <a:lnR w="0">
                      <a:miter lim="400000"/>
                    </a:lnR>
                  </a:tcPr>
                </a:tc>
                <a:extLst>
                  <a:ext uri="{0D108BD9-81ED-4DB2-BD59-A6C34878D82A}">
                    <a16:rowId xmlns:a16="http://schemas.microsoft.com/office/drawing/2014/main" val="10003"/>
                  </a:ext>
                </a:extLst>
              </a:tr>
              <a:tr h="588882">
                <a:tc vMerge="1">
                  <a:txBody>
                    <a:bodyPr/>
                    <a:lstStyle/>
                    <a:p>
                      <a:endParaRPr lang="ko-Kore-KR"/>
                    </a:p>
                  </a:txBody>
                  <a:tcPr/>
                </a:tc>
                <a:tc>
                  <a:txBody>
                    <a:bodyPr/>
                    <a:lstStyle/>
                    <a:p>
                      <a:pPr defTabSz="914400">
                        <a:defRPr sz="1800"/>
                      </a:pPr>
                      <a:r>
                        <a:rPr sz="1600">
                          <a:latin typeface="NanumSquareR"/>
                          <a:ea typeface="NanumSquareR"/>
                          <a:cs typeface="NanumSquareR"/>
                          <a:sym typeface="NanumSquareR"/>
                        </a:rPr>
                        <a:t>차대사람 전국 노인 교통사고
사망자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차대사람 전국 노인 교통사망 사고유형 사망자수 (39X9)</a:t>
                      </a:r>
                    </a:p>
                  </a:txBody>
                  <a:tcPr marL="0" marR="0" marT="0" marB="0" anchor="ctr" horzOverflow="overflow">
                    <a:lnR w="0">
                      <a:miter lim="400000"/>
                    </a:lnR>
                  </a:tcPr>
                </a:tc>
                <a:extLst>
                  <a:ext uri="{0D108BD9-81ED-4DB2-BD59-A6C34878D82A}">
                    <a16:rowId xmlns:a16="http://schemas.microsoft.com/office/drawing/2014/main" val="10004"/>
                  </a:ext>
                </a:extLst>
              </a:tr>
              <a:tr h="568398">
                <a:tc vMerge="1">
                  <a:txBody>
                    <a:bodyPr/>
                    <a:lstStyle/>
                    <a:p>
                      <a:endParaRPr lang="ko-Kore-KR"/>
                    </a:p>
                  </a:txBody>
                  <a:tcPr/>
                </a:tc>
                <a:tc>
                  <a:txBody>
                    <a:bodyPr/>
                    <a:lstStyle/>
                    <a:p>
                      <a:pPr defTabSz="914400">
                        <a:defRPr sz="1800"/>
                      </a:pPr>
                      <a:r>
                        <a:rPr sz="1600">
                          <a:latin typeface="NanumSquareR"/>
                          <a:ea typeface="NanumSquareR"/>
                          <a:cs typeface="NanumSquareR"/>
                          <a:sym typeface="NanumSquareR"/>
                        </a:rPr>
                        <a:t>요일별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요일별 노인 교통사고 데이터 (56X10)</a:t>
                      </a:r>
                    </a:p>
                  </a:txBody>
                  <a:tcPr marL="0" marR="0" marT="0" marB="0" anchor="ctr" horzOverflow="overflow">
                    <a:lnR w="0">
                      <a:miter lim="400000"/>
                    </a:lnR>
                  </a:tcPr>
                </a:tc>
                <a:extLst>
                  <a:ext uri="{0D108BD9-81ED-4DB2-BD59-A6C34878D82A}">
                    <a16:rowId xmlns:a16="http://schemas.microsoft.com/office/drawing/2014/main" val="10005"/>
                  </a:ext>
                </a:extLst>
              </a:tr>
              <a:tr h="568398">
                <a:tc vMerge="1">
                  <a:txBody>
                    <a:bodyPr/>
                    <a:lstStyle/>
                    <a:p>
                      <a:endParaRPr lang="ko-Kore-KR"/>
                    </a:p>
                  </a:txBody>
                  <a:tcPr/>
                </a:tc>
                <a:tc>
                  <a:txBody>
                    <a:bodyPr/>
                    <a:lstStyle/>
                    <a:p>
                      <a:pPr defTabSz="914400">
                        <a:defRPr sz="1800"/>
                      </a:pPr>
                      <a:r>
                        <a:rPr sz="1600">
                          <a:latin typeface="NanumSquareR"/>
                          <a:ea typeface="NanumSquareR"/>
                          <a:cs typeface="NanumSquareR"/>
                          <a:sym typeface="NanumSquareR"/>
                        </a:rPr>
                        <a:t>월별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월별 노인 교통사고 데이터 (56X15)</a:t>
                      </a:r>
                    </a:p>
                  </a:txBody>
                  <a:tcPr marL="0" marR="0" marT="0" marB="0" anchor="ctr" horzOverflow="overflow">
                    <a:lnR w="0">
                      <a:miter lim="400000"/>
                    </a:lnR>
                  </a:tcPr>
                </a:tc>
                <a:extLst>
                  <a:ext uri="{0D108BD9-81ED-4DB2-BD59-A6C34878D82A}">
                    <a16:rowId xmlns:a16="http://schemas.microsoft.com/office/drawing/2014/main" val="10006"/>
                  </a:ext>
                </a:extLst>
              </a:tr>
              <a:tr h="582423">
                <a:tc vMerge="1">
                  <a:txBody>
                    <a:bodyPr/>
                    <a:lstStyle/>
                    <a:p>
                      <a:endParaRPr lang="ko-Kore-KR"/>
                    </a:p>
                  </a:txBody>
                  <a:tcPr/>
                </a:tc>
                <a:tc>
                  <a:txBody>
                    <a:bodyPr/>
                    <a:lstStyle/>
                    <a:p>
                      <a:pPr defTabSz="914400">
                        <a:defRPr sz="1800"/>
                      </a:pPr>
                      <a:r>
                        <a:rPr sz="1600">
                          <a:latin typeface="NanumSquareR"/>
                          <a:ea typeface="NanumSquareR"/>
                          <a:cs typeface="NanumSquareR"/>
                          <a:sym typeface="NanumSquareR"/>
                        </a:rPr>
                        <a:t>시간대별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시간대별 노인 교통사고 데이터 (56X15)</a:t>
                      </a:r>
                    </a:p>
                  </a:txBody>
                  <a:tcPr marL="0" marR="0" marT="0" marB="0" anchor="ctr" horzOverflow="overflow">
                    <a:lnR w="0">
                      <a:miter lim="400000"/>
                    </a:lnR>
                  </a:tcPr>
                </a:tc>
                <a:extLst>
                  <a:ext uri="{0D108BD9-81ED-4DB2-BD59-A6C34878D82A}">
                    <a16:rowId xmlns:a16="http://schemas.microsoft.com/office/drawing/2014/main" val="10007"/>
                  </a:ext>
                </a:extLst>
              </a:tr>
              <a:tr h="582423">
                <a:tc>
                  <a:txBody>
                    <a:bodyPr/>
                    <a:lstStyle/>
                    <a:p>
                      <a:pPr defTabSz="914400">
                        <a:defRPr sz="1800"/>
                      </a:pPr>
                      <a:r>
                        <a:rPr sz="1600">
                          <a:latin typeface="NanumSquareR"/>
                          <a:ea typeface="NanumSquareR"/>
                          <a:cs typeface="NanumSquareR"/>
                          <a:sym typeface="NanumSquareR"/>
                        </a:rPr>
                        <a:t>충청남도 통합 복지</a:t>
                      </a:r>
                    </a:p>
                  </a:txBody>
                  <a:tcPr marL="0" marR="0" marT="0" marB="0" anchor="ctr" horzOverflow="overflow">
                    <a:lnL w="0">
                      <a:miter lim="400000"/>
                    </a:lnL>
                  </a:tcPr>
                </a:tc>
                <a:tc>
                  <a:txBody>
                    <a:bodyPr/>
                    <a:lstStyle/>
                    <a:p>
                      <a:pPr defTabSz="914400">
                        <a:defRPr sz="1800"/>
                      </a:pPr>
                      <a:r>
                        <a:rPr sz="1600">
                          <a:latin typeface="NanumSquareR"/>
                          <a:ea typeface="NanumSquareR"/>
                          <a:cs typeface="NanumSquareR"/>
                          <a:sym typeface="NanumSquareR"/>
                        </a:rPr>
                        <a:t>충남응급의료기관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크롤링</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충남 의료기관 현황(16x5)</a:t>
                      </a:r>
                    </a:p>
                  </a:txBody>
                  <a:tcPr marL="0" marR="0" marT="0" marB="0" anchor="ctr" horzOverflow="overflow">
                    <a:lnR w="0">
                      <a:miter lim="400000"/>
                    </a:lnR>
                  </a:tcPr>
                </a:tc>
                <a:extLst>
                  <a:ext uri="{0D108BD9-81ED-4DB2-BD59-A6C34878D82A}">
                    <a16:rowId xmlns:a16="http://schemas.microsoft.com/office/drawing/2014/main" val="10008"/>
                  </a:ext>
                </a:extLst>
              </a:tr>
              <a:tr h="582423">
                <a:tc>
                  <a:txBody>
                    <a:bodyPr/>
                    <a:lstStyle/>
                    <a:p>
                      <a:pPr defTabSz="914400">
                        <a:defRPr sz="1800"/>
                      </a:pPr>
                      <a:r>
                        <a:rPr sz="1600">
                          <a:latin typeface="NanumSquareR"/>
                          <a:ea typeface="NanumSquareR"/>
                          <a:cs typeface="NanumSquareR"/>
                          <a:sym typeface="NanumSquareR"/>
                        </a:rPr>
                        <a:t>공공데이터 포털</a:t>
                      </a:r>
                    </a:p>
                  </a:txBody>
                  <a:tcPr marL="0" marR="0" marT="0" marB="0" anchor="ctr" horzOverflow="overflow">
                    <a:lnL w="0">
                      <a:miter lim="400000"/>
                    </a:lnL>
                  </a:tcPr>
                </a:tc>
                <a:tc>
                  <a:txBody>
                    <a:bodyPr/>
                    <a:lstStyle/>
                    <a:p>
                      <a:pPr defTabSz="914400">
                        <a:defRPr sz="1800"/>
                      </a:pPr>
                      <a:r>
                        <a:rPr sz="1600">
                          <a:latin typeface="NanumSquareR"/>
                          <a:ea typeface="NanumSquareR"/>
                          <a:cs typeface="NanumSquareR"/>
                          <a:sym typeface="NanumSquareR"/>
                        </a:rPr>
                        <a:t>전라남도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전라남도 응급의료기관 현황 (39x13)</a:t>
                      </a:r>
                    </a:p>
                  </a:txBody>
                  <a:tcPr marL="0" marR="0" marT="0" marB="0" anchor="ctr" horzOverflow="overflow">
                    <a:lnR w="0">
                      <a:miter lim="400000"/>
                    </a:lnR>
                  </a:tcPr>
                </a:tc>
                <a:extLst>
                  <a:ext uri="{0D108BD9-81ED-4DB2-BD59-A6C34878D82A}">
                    <a16:rowId xmlns:a16="http://schemas.microsoft.com/office/drawing/2014/main" val="10009"/>
                  </a:ext>
                </a:extLst>
              </a:tr>
              <a:tr h="582423">
                <a:tc>
                  <a:txBody>
                    <a:bodyPr/>
                    <a:lstStyle/>
                    <a:p>
                      <a:pPr defTabSz="914400">
                        <a:defRPr sz="1800"/>
                      </a:pPr>
                      <a:r>
                        <a:rPr sz="1600">
                          <a:latin typeface="NanumSquareR"/>
                          <a:ea typeface="NanumSquareR"/>
                          <a:cs typeface="NanumSquareR"/>
                          <a:sym typeface="NanumSquareR"/>
                        </a:rPr>
                        <a:t>공공데이터 포털</a:t>
                      </a:r>
                    </a:p>
                  </a:txBody>
                  <a:tcPr marL="0" marR="0" marT="0" marB="0" anchor="ctr" horzOverflow="overflow">
                    <a:lnL w="0">
                      <a:miter lim="400000"/>
                    </a:lnL>
                  </a:tcPr>
                </a:tc>
                <a:tc>
                  <a:txBody>
                    <a:bodyPr/>
                    <a:lstStyle/>
                    <a:p>
                      <a:pPr defTabSz="914400">
                        <a:defRPr sz="1800"/>
                      </a:pPr>
                      <a:r>
                        <a:rPr sz="1600">
                          <a:latin typeface="NanumSquareR"/>
                          <a:ea typeface="NanumSquareR"/>
                          <a:cs typeface="NanumSquareR"/>
                          <a:sym typeface="NanumSquareR"/>
                        </a:rPr>
                        <a:t>제주특별자치도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제주특별자치도 응급의료기관 현황 (9x5)</a:t>
                      </a:r>
                    </a:p>
                  </a:txBody>
                  <a:tcPr marL="0" marR="0" marT="0" marB="0" anchor="ctr" horzOverflow="overflow">
                    <a:lnR w="0">
                      <a:miter lim="400000"/>
                    </a:lnR>
                  </a:tcPr>
                </a:tc>
                <a:extLst>
                  <a:ext uri="{0D108BD9-81ED-4DB2-BD59-A6C34878D82A}">
                    <a16:rowId xmlns:a16="http://schemas.microsoft.com/office/drawing/2014/main" val="10010"/>
                  </a:ext>
                </a:extLst>
              </a:tr>
              <a:tr h="841893">
                <a:tc>
                  <a:txBody>
                    <a:bodyPr/>
                    <a:lstStyle/>
                    <a:p>
                      <a:pPr defTabSz="914400">
                        <a:defRPr sz="1800"/>
                      </a:pPr>
                      <a:r>
                        <a:rPr sz="1600">
                          <a:latin typeface="NanumSquareR"/>
                          <a:ea typeface="NanumSquareR"/>
                          <a:cs typeface="NanumSquareR"/>
                          <a:sym typeface="NanumSquareR"/>
                        </a:rPr>
                        <a:t>공공데이터 포털</a:t>
                      </a:r>
                    </a:p>
                  </a:txBody>
                  <a:tcPr marL="0" marR="0" marT="0" marB="0" anchor="ctr" horzOverflow="overflow">
                    <a:lnL w="0">
                      <a:miter lim="400000"/>
                    </a:lnL>
                  </a:tcPr>
                </a:tc>
                <a:tc>
                  <a:txBody>
                    <a:bodyPr/>
                    <a:lstStyle/>
                    <a:p>
                      <a:pPr defTabSz="914400">
                        <a:defRPr sz="1800"/>
                      </a:pPr>
                      <a:r>
                        <a:rPr sz="1600">
                          <a:latin typeface="NanumSquareR"/>
                          <a:ea typeface="NanumSquareR"/>
                          <a:cs typeface="NanumSquareR"/>
                          <a:sym typeface="NanumSquareR"/>
                        </a:rPr>
                        <a:t>도로교통공단 보행 노인 
사고다발 지역 정보 서비스 </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API</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충남교통사고다발지역 (20x1)
전남교통사고다발지역 (23x1)
제주교통사고다발지역 (10x1)</a:t>
                      </a:r>
                    </a:p>
                  </a:txBody>
                  <a:tcPr marL="0" marR="0" marT="0" marB="0" anchor="ctr" horzOverflow="overflow">
                    <a:lnR w="0">
                      <a:miter lim="400000"/>
                    </a:lnR>
                  </a:tcPr>
                </a:tc>
                <a:extLst>
                  <a:ext uri="{0D108BD9-81ED-4DB2-BD59-A6C34878D82A}">
                    <a16:rowId xmlns:a16="http://schemas.microsoft.com/office/drawing/2014/main" val="10011"/>
                  </a:ext>
                </a:extLst>
              </a:tr>
              <a:tr h="861076">
                <a:tc>
                  <a:txBody>
                    <a:bodyPr/>
                    <a:lstStyle/>
                    <a:p>
                      <a:pPr defTabSz="914400">
                        <a:defRPr sz="1800"/>
                      </a:pPr>
                      <a:r>
                        <a:rPr sz="1600">
                          <a:latin typeface="NanumSquareR"/>
                          <a:ea typeface="NanumSquareR"/>
                          <a:cs typeface="NanumSquareR"/>
                          <a:sym typeface="NanumSquareR"/>
                        </a:rPr>
                        <a:t>직접 데이터 수집</a:t>
                      </a:r>
                    </a:p>
                  </a:txBody>
                  <a:tcPr marL="0" marR="0" marT="0" marB="0" anchor="ctr" horzOverflow="overflow">
                    <a:lnL w="0">
                      <a:miter lim="400000"/>
                    </a:lnL>
                  </a:tcPr>
                </a:tc>
                <a:tc>
                  <a:txBody>
                    <a:bodyPr/>
                    <a:lstStyle/>
                    <a:p>
                      <a:pPr defTabSz="914400">
                        <a:defRPr sz="1800"/>
                      </a:pPr>
                      <a:r>
                        <a:rPr sz="1600">
                          <a:latin typeface="NanumSquareR"/>
                          <a:ea typeface="NanumSquareR"/>
                          <a:cs typeface="NanumSquareR"/>
                          <a:sym typeface="NanumSquareR"/>
                        </a:rPr>
                        <a:t>병원과 사고다발 지역 거리</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제주병원사망다발지역거리 (13x4)
전남병원사망다발지역거리 (33x4)
충남병원사망다발지역거리 (24x4)</a:t>
                      </a:r>
                    </a:p>
                  </a:txBody>
                  <a:tcPr marL="0" marR="0" marT="0" marB="0" anchor="ctr" horzOverflow="overflow">
                    <a:lnR w="0">
                      <a:miter lim="400000"/>
                    </a:lnR>
                  </a:tcPr>
                </a:tc>
                <a:extLst>
                  <a:ext uri="{0D108BD9-81ED-4DB2-BD59-A6C34878D82A}">
                    <a16:rowId xmlns:a16="http://schemas.microsoft.com/office/drawing/2014/main" val="10012"/>
                  </a:ext>
                </a:extLst>
              </a:tr>
            </a:tbl>
          </a:graphicData>
        </a:graphic>
      </p:graphicFrame>
      <p:sp>
        <p:nvSpPr>
          <p:cNvPr id="244"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45"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46" name="03-2 데이터 명세"/>
          <p:cNvSpPr txBox="1"/>
          <p:nvPr/>
        </p:nvSpPr>
        <p:spPr>
          <a:xfrm>
            <a:off x="6131100" y="907459"/>
            <a:ext cx="1575309"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03-2 데이터 명세</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49"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50"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51"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52"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53"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54"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55"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256" name="0-1사상자수대비사망자비율(before).png" descr="0-1사상자수대비사망자비율(before).png"/>
          <p:cNvPicPr>
            <a:picLocks noChangeAspect="1"/>
          </p:cNvPicPr>
          <p:nvPr/>
        </p:nvPicPr>
        <p:blipFill>
          <a:blip r:embed="rId2"/>
          <a:stretch>
            <a:fillRect/>
          </a:stretch>
        </p:blipFill>
        <p:spPr>
          <a:xfrm>
            <a:off x="2357338" y="1642389"/>
            <a:ext cx="3187701" cy="4826001"/>
          </a:xfrm>
          <a:prstGeom prst="rect">
            <a:avLst/>
          </a:prstGeom>
          <a:ln w="12700">
            <a:miter lim="400000"/>
          </a:ln>
        </p:spPr>
      </p:pic>
      <p:grpSp>
        <p:nvGrpSpPr>
          <p:cNvPr id="259" name="그룹"/>
          <p:cNvGrpSpPr/>
          <p:nvPr/>
        </p:nvGrpSpPr>
        <p:grpSpPr>
          <a:xfrm>
            <a:off x="6535390" y="2152130"/>
            <a:ext cx="4480083" cy="3806519"/>
            <a:chOff x="0" y="0"/>
            <a:chExt cx="4480081" cy="3806517"/>
          </a:xfrm>
        </p:grpSpPr>
        <p:pic>
          <p:nvPicPr>
            <p:cNvPr id="257" name="0-1사상자수대비사망자비율(after).png" descr="0-1사상자수대비사망자비율(after).png"/>
            <p:cNvPicPr>
              <a:picLocks noChangeAspect="1"/>
            </p:cNvPicPr>
            <p:nvPr/>
          </p:nvPicPr>
          <p:blipFill>
            <a:blip r:embed="rId3"/>
            <a:stretch>
              <a:fillRect/>
            </a:stretch>
          </p:blipFill>
          <p:spPr>
            <a:xfrm>
              <a:off x="0" y="0"/>
              <a:ext cx="4480082" cy="3798103"/>
            </a:xfrm>
            <a:prstGeom prst="rect">
              <a:avLst/>
            </a:prstGeom>
            <a:ln w="12700" cap="flat">
              <a:noFill/>
              <a:miter lim="400000"/>
            </a:ln>
            <a:effectLst/>
          </p:spPr>
        </p:pic>
        <p:sp>
          <p:nvSpPr>
            <p:cNvPr id="258" name="직사각형"/>
            <p:cNvSpPr/>
            <p:nvPr/>
          </p:nvSpPr>
          <p:spPr>
            <a:xfrm>
              <a:off x="2414907" y="107542"/>
              <a:ext cx="2008098" cy="3698976"/>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260" name="표"/>
          <p:cNvGraphicFramePr/>
          <p:nvPr/>
        </p:nvGraphicFramePr>
        <p:xfrm>
          <a:off x="2285630" y="6663694"/>
          <a:ext cx="8819475" cy="2668020"/>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433388">
                <a:tc>
                  <a:txBody>
                    <a:bodyPr/>
                    <a:lstStyle/>
                    <a:p>
                      <a:pPr>
                        <a:defRPr sz="1800"/>
                      </a:pPr>
                      <a:r>
                        <a:rPr sz="1400">
                          <a:latin typeface="NanumSquareR"/>
                          <a:ea typeface="NanumSquareR"/>
                          <a:cs typeface="NanumSquareR"/>
                          <a:sym typeface="NanumSquareR"/>
                        </a:rPr>
                        <a:t>NaN값 제거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age_data.dropna(inplace=True)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433388">
                <a:tc>
                  <a:txBody>
                    <a:bodyPr/>
                    <a:lstStyle/>
                    <a:p>
                      <a:pPr>
                        <a:defRPr sz="1800"/>
                      </a:pPr>
                      <a:r>
                        <a:rPr sz="1400">
                          <a:latin typeface="NanumSquareR"/>
                          <a:ea typeface="NanumSquareR"/>
                          <a:cs typeface="NanumSquareR"/>
                          <a:sym typeface="NanumSquareR"/>
                        </a:rPr>
                        <a:t>연령층 별로 인덱스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age_data.set_index(age_data['연령층별'],inplace=True)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433388">
                <a:tc>
                  <a:txBody>
                    <a:bodyPr/>
                    <a:lstStyle/>
                    <a:p>
                      <a:pPr>
                        <a:defRPr sz="1800"/>
                      </a:pPr>
                      <a:r>
                        <a:rPr sz="1400">
                          <a:latin typeface="NanumSquareR"/>
                          <a:ea typeface="NanumSquareR"/>
                          <a:cs typeface="NanumSquareR"/>
                          <a:sym typeface="NanumSquareR"/>
                        </a:rPr>
                        <a:t>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die_data = age_data[0::2]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r h="433388">
                <a:tc>
                  <a:txBody>
                    <a:bodyPr/>
                    <a:lstStyle/>
                    <a:p>
                      <a:pPr>
                        <a:defRPr sz="1800"/>
                      </a:pPr>
                      <a:r>
                        <a:rPr sz="1400">
                          <a:latin typeface="NanumSquareR"/>
                          <a:ea typeface="NanumSquareR"/>
                          <a:cs typeface="NanumSquareR"/>
                          <a:sym typeface="NanumSquareR"/>
                        </a:rPr>
                        <a:t>부상자수만 추출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nondie_data = age_data[1::2]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3"/>
                  </a:ext>
                </a:extLst>
              </a:tr>
              <a:tr h="914939">
                <a:tc>
                  <a:txBody>
                    <a:bodyPr/>
                    <a:lstStyle/>
                    <a:p>
                      <a:pPr>
                        <a:defRPr sz="1800"/>
                      </a:pPr>
                      <a:r>
                        <a:rPr sz="1400">
                          <a:latin typeface="NanumSquareR"/>
                          <a:ea typeface="NanumSquareR"/>
                          <a:cs typeface="NanumSquareR"/>
                          <a:sym typeface="NanumSquareR"/>
                        </a:rPr>
                        <a:t>사상자 수 대비 사망자 비율 구하기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nondie_per_die_result["사상자수대비 사망자 비율”] = (nondie_per_die_result[‘사망자수'] / nondie_per_die_result[“사망자수"]) + nondie_per_die_result["부상자수"]</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4"/>
                  </a:ext>
                </a:extLst>
              </a:tr>
            </a:tbl>
          </a:graphicData>
        </a:graphic>
      </p:graphicFrame>
      <p:sp>
        <p:nvSpPr>
          <p:cNvPr id="261" name="삼각형"/>
          <p:cNvSpPr/>
          <p:nvPr/>
        </p:nvSpPr>
        <p:spPr>
          <a:xfrm rot="13460346">
            <a:off x="5854335" y="4119079"/>
            <a:ext cx="286880" cy="286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직사각형"/>
          <p:cNvSpPr/>
          <p:nvPr/>
        </p:nvSpPr>
        <p:spPr>
          <a:xfrm>
            <a:off x="-8467" y="-8467"/>
            <a:ext cx="13021735"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64" name="직사각형"/>
          <p:cNvSpPr/>
          <p:nvPr/>
        </p:nvSpPr>
        <p:spPr>
          <a:xfrm>
            <a:off x="-8467" y="9601200"/>
            <a:ext cx="13021734" cy="160272"/>
          </a:xfrm>
          <a:prstGeom prst="rect">
            <a:avLst/>
          </a:prstGeom>
          <a:solidFill>
            <a:srgbClr val="E77771"/>
          </a:solidFill>
          <a:ln w="12700">
            <a:miter lim="400000"/>
          </a:ln>
        </p:spPr>
        <p:txBody>
          <a:bodyPr lIns="50800" tIns="50800" rIns="50800" bIns="50800" anchor="ctr"/>
          <a:lstStyle/>
          <a:p>
            <a:pPr marL="508000" indent="-508000" defTabSz="1130300">
              <a:buSzPct val="100000"/>
              <a:buFont typeface="Arial"/>
              <a:buChar char="•"/>
              <a:defRPr sz="3200">
                <a:solidFill>
                  <a:srgbClr val="FFFFFF"/>
                </a:solidFill>
                <a:latin typeface="Avenir Next Regular"/>
                <a:ea typeface="Avenir Next Regular"/>
                <a:cs typeface="Avenir Next Regular"/>
                <a:sym typeface="Avenir Next Regular"/>
              </a:defRPr>
            </a:pPr>
            <a:endParaRPr/>
          </a:p>
        </p:txBody>
      </p:sp>
      <p:sp>
        <p:nvSpPr>
          <p:cNvPr id="265" name="팀 구성 및 역할"/>
          <p:cNvSpPr txBox="1"/>
          <p:nvPr/>
        </p:nvSpPr>
        <p:spPr>
          <a:xfrm>
            <a:off x="2534361"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66" name="결론 및 향후 과제"/>
          <p:cNvSpPr txBox="1"/>
          <p:nvPr/>
        </p:nvSpPr>
        <p:spPr>
          <a:xfrm>
            <a:off x="84102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67" name="느낀점"/>
          <p:cNvSpPr txBox="1"/>
          <p:nvPr/>
        </p:nvSpPr>
        <p:spPr>
          <a:xfrm>
            <a:off x="11213488" y="358055"/>
            <a:ext cx="1927722"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68" name="수행 절차 및 방법"/>
          <p:cNvSpPr txBox="1"/>
          <p:nvPr/>
        </p:nvSpPr>
        <p:spPr>
          <a:xfrm>
            <a:off x="5438427" y="358055"/>
            <a:ext cx="296065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69" name="프로젝트 배경"/>
          <p:cNvSpPr txBox="1"/>
          <p:nvPr/>
        </p:nvSpPr>
        <p:spPr>
          <a:xfrm>
            <a:off x="104427" y="358055"/>
            <a:ext cx="2494195" cy="435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70" name="03-3 데이터 전처리 및 탐색"/>
          <p:cNvSpPr txBox="1"/>
          <p:nvPr/>
        </p:nvSpPr>
        <p:spPr>
          <a:xfrm>
            <a:off x="5716572" y="907459"/>
            <a:ext cx="2404365" cy="32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273" name="그룹"/>
          <p:cNvGrpSpPr/>
          <p:nvPr/>
        </p:nvGrpSpPr>
        <p:grpSpPr>
          <a:xfrm>
            <a:off x="7233626" y="1733442"/>
            <a:ext cx="4829076" cy="5152809"/>
            <a:chOff x="0" y="0"/>
            <a:chExt cx="4829074" cy="5152807"/>
          </a:xfrm>
        </p:grpSpPr>
        <p:pic>
          <p:nvPicPr>
            <p:cNvPr id="271"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2"/>
            <a:stretch>
              <a:fillRect/>
            </a:stretch>
          </p:blipFill>
          <p:spPr>
            <a:xfrm>
              <a:off x="0" y="7829"/>
              <a:ext cx="4829075" cy="5137150"/>
            </a:xfrm>
            <a:prstGeom prst="rect">
              <a:avLst/>
            </a:prstGeom>
            <a:ln w="12700" cap="flat">
              <a:noFill/>
              <a:miter lim="400000"/>
            </a:ln>
            <a:effectLst/>
          </p:spPr>
        </p:pic>
        <p:sp>
          <p:nvSpPr>
            <p:cNvPr id="272" name="직사각형"/>
            <p:cNvSpPr/>
            <p:nvPr/>
          </p:nvSpPr>
          <p:spPr>
            <a:xfrm>
              <a:off x="778266" y="0"/>
              <a:ext cx="4039231" cy="515280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77" name="그룹"/>
          <p:cNvGrpSpPr/>
          <p:nvPr/>
        </p:nvGrpSpPr>
        <p:grpSpPr>
          <a:xfrm>
            <a:off x="793434" y="2046500"/>
            <a:ext cx="5760592" cy="4526692"/>
            <a:chOff x="0" y="0"/>
            <a:chExt cx="5760591" cy="4526691"/>
          </a:xfrm>
        </p:grpSpPr>
        <p:pic>
          <p:nvPicPr>
            <p:cNvPr id="274"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3"/>
            <a:stretch>
              <a:fillRect/>
            </a:stretch>
          </p:blipFill>
          <p:spPr>
            <a:xfrm>
              <a:off x="0" y="0"/>
              <a:ext cx="5760592" cy="4526692"/>
            </a:xfrm>
            <a:prstGeom prst="rect">
              <a:avLst/>
            </a:prstGeom>
            <a:ln w="12700" cap="flat">
              <a:noFill/>
              <a:miter lim="400000"/>
            </a:ln>
            <a:effectLst/>
          </p:spPr>
        </p:pic>
        <p:sp>
          <p:nvSpPr>
            <p:cNvPr id="275" name="직사각형"/>
            <p:cNvSpPr/>
            <p:nvPr/>
          </p:nvSpPr>
          <p:spPr>
            <a:xfrm>
              <a:off x="3552200" y="650884"/>
              <a:ext cx="1011653" cy="640171"/>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76" name="직사각형"/>
            <p:cNvSpPr/>
            <p:nvPr/>
          </p:nvSpPr>
          <p:spPr>
            <a:xfrm>
              <a:off x="594814" y="770650"/>
              <a:ext cx="599843" cy="12498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graphicFrame>
        <p:nvGraphicFramePr>
          <p:cNvPr id="278" name="표"/>
          <p:cNvGraphicFramePr/>
          <p:nvPr/>
        </p:nvGraphicFramePr>
        <p:xfrm>
          <a:off x="2285631" y="7569959"/>
          <a:ext cx="8809949" cy="1037649"/>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-(하이픈)을 0으로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car_data.replace('-','0',inplace=True)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컬럼명을 합계에서 사망자수로 바꿈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total_data.rename(columns={'합계':'사망자 수'},inplace=True)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279" name="삼각형"/>
          <p:cNvSpPr/>
          <p:nvPr/>
        </p:nvSpPr>
        <p:spPr>
          <a:xfrm rot="13460346">
            <a:off x="6692535" y="4119079"/>
            <a:ext cx="286880" cy="286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1597</Words>
  <Application>Microsoft Macintosh PowerPoint</Application>
  <PresentationFormat>사용자 지정</PresentationFormat>
  <Paragraphs>287</Paragraphs>
  <Slides>24</Slides>
  <Notes>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24</vt:i4>
      </vt:variant>
    </vt:vector>
  </HeadingPairs>
  <TitlesOfParts>
    <vt:vector size="36" baseType="lpstr">
      <vt:lpstr>Canela Bold</vt:lpstr>
      <vt:lpstr>나눔고딕</vt:lpstr>
      <vt:lpstr>NanumSquareB</vt:lpstr>
      <vt:lpstr>NanumSquareEB</vt:lpstr>
      <vt:lpstr>NanumSquareR</vt:lpstr>
      <vt:lpstr>Arial</vt:lpstr>
      <vt:lpstr>Avenir Next Medium</vt:lpstr>
      <vt:lpstr>Avenir Next Regular</vt:lpstr>
      <vt:lpstr>AvenirNext-DemiBold</vt:lpstr>
      <vt:lpstr>Helvetica Neue</vt:lpstr>
      <vt:lpstr>Helvetica Neue Medium</vt:lpstr>
      <vt:lpstr>21_BasicWhite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김 민창</cp:lastModifiedBy>
  <cp:revision>1</cp:revision>
  <dcterms:modified xsi:type="dcterms:W3CDTF">2021-08-22T11:28:30Z</dcterms:modified>
</cp:coreProperties>
</file>